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8" r:id="rId1"/>
  </p:sldMasterIdLst>
  <p:notesMasterIdLst>
    <p:notesMasterId r:id="rId23"/>
  </p:notesMasterIdLst>
  <p:sldIdLst>
    <p:sldId id="258" r:id="rId2"/>
    <p:sldId id="259" r:id="rId3"/>
    <p:sldId id="281" r:id="rId4"/>
    <p:sldId id="280" r:id="rId5"/>
    <p:sldId id="260" r:id="rId6"/>
    <p:sldId id="261" r:id="rId7"/>
    <p:sldId id="282" r:id="rId8"/>
    <p:sldId id="263" r:id="rId9"/>
    <p:sldId id="264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8" r:id="rId19"/>
    <p:sldId id="276" r:id="rId20"/>
    <p:sldId id="277" r:id="rId21"/>
    <p:sldId id="256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02038"/>
    <a:srgbClr val="1994D1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8504" autoAdjust="0"/>
  </p:normalViewPr>
  <p:slideViewPr>
    <p:cSldViewPr>
      <p:cViewPr varScale="1">
        <p:scale>
          <a:sx n="111" d="100"/>
          <a:sy n="111" d="100"/>
        </p:scale>
        <p:origin x="-31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7A768F-D643-4B93-BAFF-8C3AD43C1030}" type="datetimeFigureOut">
              <a:rPr lang="en-US" smtClean="0"/>
              <a:pPr/>
              <a:t>5/18/2012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BD0AB2-ACE0-49F9-A3D4-443B13A0249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D0AB2-ACE0-49F9-A3D4-443B13A0249F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E:\freelancing\springer\Collins_LLC\website\bg-pattern-t.gif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0" y="0"/>
            <a:ext cx="9144000" cy="2365248"/>
          </a:xfrm>
          <a:prstGeom prst="rect">
            <a:avLst/>
          </a:prstGeom>
          <a:noFill/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14752"/>
            <a:ext cx="6400800" cy="685808"/>
          </a:xfrm>
        </p:spPr>
        <p:txBody>
          <a:bodyPr>
            <a:normAutofit/>
          </a:bodyPr>
          <a:lstStyle>
            <a:lvl1pPr marL="0" indent="0" algn="l">
              <a:buNone/>
              <a:defRPr sz="3600" b="1">
                <a:solidFill>
                  <a:srgbClr val="902038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1357313" y="4500563"/>
            <a:ext cx="6429375" cy="428625"/>
          </a:xfrm>
        </p:spPr>
        <p:txBody>
          <a:bodyPr>
            <a:noAutofit/>
          </a:bodyPr>
          <a:lstStyle>
            <a:lvl1pPr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3367094" y="6421461"/>
            <a:ext cx="1062030" cy="365125"/>
          </a:xfrm>
        </p:spPr>
        <p:txBody>
          <a:bodyPr/>
          <a:lstStyle>
            <a:lvl1pPr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93EA7818-3F15-4BA2-93F0-06A069E10B64}" type="datetime1">
              <a:rPr lang="en-US" smtClean="0"/>
              <a:pPr/>
              <a:t>5/18/2012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28596" y="6421461"/>
            <a:ext cx="2895600" cy="365125"/>
          </a:xfrm>
        </p:spPr>
        <p:txBody>
          <a:bodyPr/>
          <a:lstStyle>
            <a:lvl1pPr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dirty="0" smtClean="0"/>
              <a:t>Xeltek - General Presentation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16" y="6421461"/>
            <a:ext cx="419088" cy="365125"/>
          </a:xfrm>
        </p:spPr>
        <p:txBody>
          <a:bodyPr/>
          <a:lstStyle>
            <a:lvl1pPr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248C6BF8-3AAA-45E4-8F73-F042B62DC64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60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902038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925622"/>
            <a:ext cx="4040188" cy="3951288"/>
          </a:xfrm>
        </p:spPr>
        <p:txBody>
          <a:bodyPr/>
          <a:lstStyle>
            <a:lvl1pPr>
              <a:buClr>
                <a:srgbClr val="902038"/>
              </a:buClr>
              <a:buFont typeface="Arial" pitchFamily="34" charset="0"/>
              <a:buChar char="»"/>
              <a:defRPr sz="2400"/>
            </a:lvl1pPr>
            <a:lvl2pPr>
              <a:buClr>
                <a:srgbClr val="902038"/>
              </a:buClr>
              <a:buFont typeface="Arial" pitchFamily="34" charset="0"/>
              <a:buChar char="»"/>
              <a:defRPr sz="2000"/>
            </a:lvl2pPr>
            <a:lvl3pPr>
              <a:buClr>
                <a:srgbClr val="902038"/>
              </a:buClr>
              <a:buFont typeface="Arial" pitchFamily="34" charset="0"/>
              <a:buChar char="»"/>
              <a:defRPr sz="1800"/>
            </a:lvl3pPr>
            <a:lvl4pPr>
              <a:buClr>
                <a:srgbClr val="902038"/>
              </a:buClr>
              <a:buFont typeface="Arial" pitchFamily="34" charset="0"/>
              <a:buChar char="»"/>
              <a:defRPr sz="1600"/>
            </a:lvl4pPr>
            <a:lvl5pPr>
              <a:buClr>
                <a:srgbClr val="902038"/>
              </a:buClr>
              <a:buFont typeface="Arial" pitchFamily="34" charset="0"/>
              <a:buChar char="»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285860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902038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925622"/>
            <a:ext cx="4041775" cy="3951288"/>
          </a:xfrm>
        </p:spPr>
        <p:txBody>
          <a:bodyPr/>
          <a:lstStyle>
            <a:lvl1pPr>
              <a:buClr>
                <a:srgbClr val="902038"/>
              </a:buClr>
              <a:buFont typeface="Arial" pitchFamily="34" charset="0"/>
              <a:buChar char="»"/>
              <a:defRPr sz="2400"/>
            </a:lvl1pPr>
            <a:lvl2pPr>
              <a:buClr>
                <a:srgbClr val="902038"/>
              </a:buClr>
              <a:buFont typeface="Arial" pitchFamily="34" charset="0"/>
              <a:buChar char="»"/>
              <a:defRPr sz="2000"/>
            </a:lvl2pPr>
            <a:lvl3pPr>
              <a:buClr>
                <a:srgbClr val="902038"/>
              </a:buClr>
              <a:buFont typeface="Arial" pitchFamily="34" charset="0"/>
              <a:buChar char="»"/>
              <a:defRPr sz="1800"/>
            </a:lvl3pPr>
            <a:lvl4pPr>
              <a:buClr>
                <a:srgbClr val="902038"/>
              </a:buClr>
              <a:buFont typeface="Arial" pitchFamily="34" charset="0"/>
              <a:buChar char="»"/>
              <a:defRPr sz="1600"/>
            </a:lvl4pPr>
            <a:lvl5pPr>
              <a:buClr>
                <a:srgbClr val="902038"/>
              </a:buClr>
              <a:buFont typeface="Arial" pitchFamily="34" charset="0"/>
              <a:buChar char="»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15" name="Picture 2" descr="E:\freelancing\xeltek\powerpoint\logo_motto_sp-01.png"/>
          <p:cNvPicPr>
            <a:picLocks noChangeAspect="1" noChangeArrowheads="1"/>
          </p:cNvPicPr>
          <p:nvPr userDrawn="1"/>
        </p:nvPicPr>
        <p:blipFill>
          <a:blip r:embed="rId2" cstate="screen">
            <a:duotone>
              <a:schemeClr val="bg2">
                <a:shade val="45000"/>
                <a:satMod val="135000"/>
              </a:schemeClr>
              <a:prstClr val="white"/>
            </a:duotone>
            <a:lum bright="40000" contrast="40000"/>
          </a:blip>
          <a:srcRect/>
          <a:stretch>
            <a:fillRect/>
          </a:stretch>
        </p:blipFill>
        <p:spPr bwMode="auto">
          <a:xfrm>
            <a:off x="7572396" y="6500834"/>
            <a:ext cx="1428728" cy="297125"/>
          </a:xfrm>
          <a:prstGeom prst="rect">
            <a:avLst/>
          </a:prstGeom>
          <a:noFill/>
        </p:spPr>
      </p:pic>
      <p:pic>
        <p:nvPicPr>
          <p:cNvPr id="21" name="Picture 2" descr="E:\freelancing\xeltek\powerpoint\web_background.jp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572272"/>
            <a:ext cx="9144000" cy="285728"/>
          </a:xfrm>
          <a:prstGeom prst="rect">
            <a:avLst/>
          </a:prstGeom>
          <a:noFill/>
        </p:spPr>
      </p:pic>
      <p:pic>
        <p:nvPicPr>
          <p:cNvPr id="16" name="Picture 2" descr="E:\freelancing\xeltek\powerpoint\web_background.jpg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1071546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457200" y="142860"/>
            <a:ext cx="8258204" cy="857248"/>
          </a:xfrm>
          <a:ln>
            <a:noFill/>
          </a:ln>
        </p:spPr>
        <p:txBody>
          <a:bodyPr>
            <a:normAutofit/>
          </a:bodyPr>
          <a:lstStyle>
            <a:lvl1pPr algn="l">
              <a:defRPr sz="3600" b="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9" name="Date Placeholder 3"/>
          <p:cNvSpPr>
            <a:spLocks noGrp="1"/>
          </p:cNvSpPr>
          <p:nvPr>
            <p:ph type="dt" sz="half" idx="10"/>
          </p:nvPr>
        </p:nvSpPr>
        <p:spPr>
          <a:xfrm>
            <a:off x="3367094" y="6572272"/>
            <a:ext cx="1062030" cy="285728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fld id="{93EA7818-3F15-4BA2-93F0-06A069E10B64}" type="datetime1">
              <a:rPr lang="en-US" smtClean="0"/>
              <a:pPr/>
              <a:t>5/18/2012</a:t>
            </a:fld>
            <a:endParaRPr lang="en-US" dirty="0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28596" y="6572272"/>
            <a:ext cx="2895600" cy="285728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Xeltek - General Presentation</a:t>
            </a:r>
            <a:endParaRPr lang="en-US" dirty="0"/>
          </a:p>
        </p:txBody>
      </p:sp>
      <p:sp>
        <p:nvSpPr>
          <p:cNvPr id="2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96316" y="6572272"/>
            <a:ext cx="419088" cy="285752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248C6BF8-3AAA-45E4-8F73-F042B62DC64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7" name="Picture 2" descr="E:\freelancing\xeltek\powerpoint\logo_motto_sp-01.png"/>
          <p:cNvPicPr>
            <a:picLocks noChangeAspect="1" noChangeArrowheads="1"/>
          </p:cNvPicPr>
          <p:nvPr userDrawn="1"/>
        </p:nvPicPr>
        <p:blipFill>
          <a:blip r:embed="rId2" cstate="screen">
            <a:duotone>
              <a:schemeClr val="bg2">
                <a:shade val="45000"/>
                <a:satMod val="135000"/>
              </a:schemeClr>
              <a:prstClr val="white"/>
            </a:duotone>
            <a:lum bright="40000" contrast="40000"/>
          </a:blip>
          <a:srcRect/>
          <a:stretch>
            <a:fillRect/>
          </a:stretch>
        </p:blipFill>
        <p:spPr bwMode="auto">
          <a:xfrm>
            <a:off x="6715172" y="325248"/>
            <a:ext cx="2214546" cy="460546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E:\freelancing\xeltek\powerpoint\web_background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572272"/>
            <a:ext cx="9144000" cy="285728"/>
          </a:xfrm>
          <a:prstGeom prst="rect">
            <a:avLst/>
          </a:prstGeom>
          <a:noFill/>
        </p:spPr>
      </p:pic>
      <p:pic>
        <p:nvPicPr>
          <p:cNvPr id="14" name="Picture 2" descr="E:\freelancing\xeltek\powerpoint\web_background.jp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071546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57200" y="142860"/>
            <a:ext cx="8258204" cy="857248"/>
          </a:xfrm>
          <a:ln>
            <a:noFill/>
          </a:ln>
        </p:spPr>
        <p:txBody>
          <a:bodyPr>
            <a:normAutofit/>
          </a:bodyPr>
          <a:lstStyle>
            <a:lvl1pPr algn="l">
              <a:defRPr sz="3600" b="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7" name="Date Placeholder 3"/>
          <p:cNvSpPr>
            <a:spLocks noGrp="1"/>
          </p:cNvSpPr>
          <p:nvPr>
            <p:ph type="dt" sz="half" idx="10"/>
          </p:nvPr>
        </p:nvSpPr>
        <p:spPr>
          <a:xfrm>
            <a:off x="3367094" y="6572272"/>
            <a:ext cx="1062030" cy="285728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fld id="{93EA7818-3F15-4BA2-93F0-06A069E10B64}" type="datetime1">
              <a:rPr lang="en-US" smtClean="0"/>
              <a:pPr/>
              <a:t>5/18/2012</a:t>
            </a:fld>
            <a:endParaRPr lang="en-US" dirty="0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28596" y="6572272"/>
            <a:ext cx="2895600" cy="285728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Xeltek - General Presentation</a:t>
            </a:r>
            <a:endParaRPr lang="en-US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96316" y="6572272"/>
            <a:ext cx="419088" cy="285752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248C6BF8-3AAA-45E4-8F73-F042B62DC64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0" name="Picture 2" descr="E:\freelancing\xeltek\powerpoint\logo_motto_sp-01.png"/>
          <p:cNvPicPr>
            <a:picLocks noChangeAspect="1" noChangeArrowheads="1"/>
          </p:cNvPicPr>
          <p:nvPr userDrawn="1"/>
        </p:nvPicPr>
        <p:blipFill>
          <a:blip r:embed="rId4" cstate="screen">
            <a:duotone>
              <a:schemeClr val="bg2">
                <a:shade val="45000"/>
                <a:satMod val="135000"/>
              </a:schemeClr>
              <a:prstClr val="white"/>
            </a:duotone>
            <a:lum bright="40000" contrast="40000"/>
          </a:blip>
          <a:srcRect/>
          <a:stretch>
            <a:fillRect/>
          </a:stretch>
        </p:blipFill>
        <p:spPr bwMode="auto">
          <a:xfrm>
            <a:off x="6715172" y="325248"/>
            <a:ext cx="2214546" cy="460546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3367094" y="6421461"/>
            <a:ext cx="106203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93EA7818-3F15-4BA2-93F0-06A069E10B64}" type="datetime1">
              <a:rPr lang="en-US" smtClean="0"/>
              <a:pPr/>
              <a:t>5/18/2012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28596" y="6421461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dirty="0" smtClean="0"/>
              <a:t>Xeltek - General Presentation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16" y="6421461"/>
            <a:ext cx="419088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248C6BF8-3AAA-45E4-8F73-F042B62DC64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2" descr="E:\freelancing\xeltek\powerpoint\logo_motto_sp-01.png"/>
          <p:cNvPicPr>
            <a:picLocks noChangeAspect="1" noChangeArrowheads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572396" y="6500834"/>
            <a:ext cx="1428728" cy="297125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solidFill>
                  <a:srgbClr val="902038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>
          <a:xfrm>
            <a:off x="3367094" y="6421461"/>
            <a:ext cx="106203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93EA7818-3F15-4BA2-93F0-06A069E10B64}" type="datetime1">
              <a:rPr lang="en-US" smtClean="0"/>
              <a:pPr/>
              <a:t>5/18/2012</a:t>
            </a:fld>
            <a:endParaRPr lang="en-US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28596" y="6421461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dirty="0" smtClean="0"/>
              <a:t>Xeltek - General Presentation</a:t>
            </a:r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16" y="6421461"/>
            <a:ext cx="419088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248C6BF8-3AAA-45E4-8F73-F042B62DC64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5" name="Picture 2" descr="E:\freelancing\xeltek\powerpoint\logo_motto_sp-01.png"/>
          <p:cNvPicPr>
            <a:picLocks noChangeAspect="1" noChangeArrowheads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572396" y="6500834"/>
            <a:ext cx="1428728" cy="297125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rgbClr val="902038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3367094" y="6421461"/>
            <a:ext cx="106203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93EA7818-3F15-4BA2-93F0-06A069E10B64}" type="datetime1">
              <a:rPr lang="en-US" smtClean="0"/>
              <a:pPr/>
              <a:t>5/18/2012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28596" y="6421461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dirty="0" smtClean="0"/>
              <a:t>Xeltek - General Presentation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16" y="6421461"/>
            <a:ext cx="419088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248C6BF8-3AAA-45E4-8F73-F042B62DC64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2" descr="E:\freelancing\xeltek\powerpoint\logo_motto_sp-01.png"/>
          <p:cNvPicPr>
            <a:picLocks noChangeAspect="1" noChangeArrowheads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572396" y="6500834"/>
            <a:ext cx="1428728" cy="297125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E:\freelancing\springer\Collins_LLC\website\bg-pattern-t.gif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0" y="0"/>
            <a:ext cx="9144000" cy="2365248"/>
          </a:xfrm>
          <a:prstGeom prst="rect">
            <a:avLst/>
          </a:prstGeom>
          <a:noFill/>
        </p:spPr>
      </p:pic>
      <p:pic>
        <p:nvPicPr>
          <p:cNvPr id="14" name="Picture 2" descr="E:\freelancing\xeltek\powerpoint\web_background.jp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285860"/>
            <a:ext cx="9144000" cy="571504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3367094" y="6421461"/>
            <a:ext cx="1062030" cy="365125"/>
          </a:xfrm>
        </p:spPr>
        <p:txBody>
          <a:bodyPr/>
          <a:lstStyle>
            <a:lvl1pPr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93EA7818-3F15-4BA2-93F0-06A069E10B64}" type="datetime1">
              <a:rPr lang="en-US" smtClean="0"/>
              <a:pPr/>
              <a:t>5/18/2012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28596" y="6421461"/>
            <a:ext cx="2895600" cy="365125"/>
          </a:xfrm>
        </p:spPr>
        <p:txBody>
          <a:bodyPr/>
          <a:lstStyle>
            <a:lvl1pPr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dirty="0" smtClean="0"/>
              <a:t>Xeltek - General Presentation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16" y="6421461"/>
            <a:ext cx="419088" cy="365125"/>
          </a:xfrm>
        </p:spPr>
        <p:txBody>
          <a:bodyPr/>
          <a:lstStyle>
            <a:lvl1pPr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248C6BF8-3AAA-45E4-8F73-F042B62DC64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58204" cy="1012810"/>
          </a:xfrm>
        </p:spPr>
        <p:txBody>
          <a:bodyPr anchor="b">
            <a:normAutofit/>
          </a:bodyPr>
          <a:lstStyle>
            <a:lvl1pPr algn="l">
              <a:defRPr sz="4000" b="1">
                <a:solidFill>
                  <a:srgbClr val="902038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460382" y="2000240"/>
            <a:ext cx="8255022" cy="412592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428596" y="1321579"/>
            <a:ext cx="8286808" cy="500066"/>
          </a:xfrm>
        </p:spPr>
        <p:txBody>
          <a:bodyPr>
            <a:normAutofit/>
          </a:bodyPr>
          <a:lstStyle>
            <a:lvl1pPr>
              <a:buNone/>
              <a:defRPr sz="2400" b="0">
                <a:solidFill>
                  <a:schemeClr val="bg1"/>
                </a:solidFill>
              </a:defRPr>
            </a:lvl1pPr>
          </a:lstStyle>
          <a:p>
            <a:pPr lvl="0"/>
            <a:endParaRPr lang="en-US" dirty="0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head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E:\freelancing\xeltek\powerpoint\web_background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0715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E:\freelancing\xeltek\powerpoint\web_background.jp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572272"/>
            <a:ext cx="9144000" cy="285752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2860"/>
            <a:ext cx="8258204" cy="785810"/>
          </a:xfrm>
          <a:ln>
            <a:noFill/>
          </a:ln>
        </p:spPr>
        <p:txBody>
          <a:bodyPr/>
          <a:lstStyle>
            <a:lvl1pPr algn="l">
              <a:defRPr b="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902038"/>
              </a:buClr>
              <a:buFont typeface="Arial" pitchFamily="34" charset="0"/>
              <a:buChar char="»"/>
              <a:defRPr/>
            </a:lvl1pPr>
            <a:lvl2pPr>
              <a:buClr>
                <a:srgbClr val="902038"/>
              </a:buClr>
              <a:buFont typeface="Arial" pitchFamily="34" charset="0"/>
              <a:buChar char="»"/>
              <a:defRPr/>
            </a:lvl2pPr>
            <a:lvl3pPr>
              <a:buClr>
                <a:srgbClr val="902038"/>
              </a:buClr>
              <a:buFont typeface="Arial" pitchFamily="34" charset="0"/>
              <a:buChar char="»"/>
              <a:defRPr/>
            </a:lvl3pPr>
            <a:lvl4pPr>
              <a:buClr>
                <a:srgbClr val="902038"/>
              </a:buClr>
              <a:buFont typeface="Arial" pitchFamily="34" charset="0"/>
              <a:buChar char="»"/>
              <a:defRPr/>
            </a:lvl4pPr>
            <a:lvl5pPr>
              <a:buClr>
                <a:srgbClr val="902038"/>
              </a:buClr>
              <a:buFont typeface="Arial" pitchFamily="34" charset="0"/>
              <a:buChar char="»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367094" y="6572272"/>
            <a:ext cx="1062030" cy="285728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fld id="{93EA7818-3F15-4BA2-93F0-06A069E10B64}" type="datetime1">
              <a:rPr lang="en-US" smtClean="0"/>
              <a:pPr/>
              <a:t>5/18/2012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28596" y="6572272"/>
            <a:ext cx="2895600" cy="285728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Xeltek - General Presentation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96316" y="6572272"/>
            <a:ext cx="419088" cy="285752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248C6BF8-3AAA-45E4-8F73-F042B62DC64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2" descr="E:\freelancing\xeltek\powerpoint\web_background.jpg"/>
          <p:cNvPicPr>
            <a:picLocks noChangeAspect="1" noChangeArrowheads="1"/>
          </p:cNvPicPr>
          <p:nvPr userDrawn="1"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1000108"/>
            <a:ext cx="9144000" cy="500066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428597" y="1000108"/>
            <a:ext cx="8286808" cy="500066"/>
          </a:xfrm>
        </p:spPr>
        <p:txBody>
          <a:bodyPr>
            <a:normAutofit/>
          </a:bodyPr>
          <a:lstStyle>
            <a:lvl1pPr>
              <a:buNone/>
              <a:defRPr sz="2400" b="0"/>
            </a:lvl1pPr>
          </a:lstStyle>
          <a:p>
            <a:pPr lvl="0"/>
            <a:endParaRPr lang="en-US" dirty="0"/>
          </a:p>
        </p:txBody>
      </p:sp>
      <p:pic>
        <p:nvPicPr>
          <p:cNvPr id="14" name="Picture 2" descr="E:\freelancing\xeltek\powerpoint\logo_motto_sp-01.png"/>
          <p:cNvPicPr>
            <a:picLocks noChangeAspect="1" noChangeArrowheads="1"/>
          </p:cNvPicPr>
          <p:nvPr userDrawn="1"/>
        </p:nvPicPr>
        <p:blipFill>
          <a:blip r:embed="rId4" cstate="screen">
            <a:duotone>
              <a:schemeClr val="bg2">
                <a:shade val="45000"/>
                <a:satMod val="135000"/>
              </a:schemeClr>
              <a:prstClr val="white"/>
            </a:duotone>
            <a:lum bright="40000" contrast="40000"/>
          </a:blip>
          <a:srcRect/>
          <a:stretch>
            <a:fillRect/>
          </a:stretch>
        </p:blipFill>
        <p:spPr bwMode="auto">
          <a:xfrm>
            <a:off x="6286512" y="236107"/>
            <a:ext cx="2643174" cy="549687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head and Content -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E:\freelancing\xeltek\powerpoint\web_background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0715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E:\freelancing\xeltek\powerpoint\web_background.jp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572272"/>
            <a:ext cx="9144000" cy="285752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2860"/>
            <a:ext cx="8258204" cy="785810"/>
          </a:xfrm>
          <a:ln>
            <a:noFill/>
          </a:ln>
        </p:spPr>
        <p:txBody>
          <a:bodyPr/>
          <a:lstStyle>
            <a:lvl1pPr algn="l">
              <a:defRPr b="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902038"/>
              </a:buClr>
              <a:buFont typeface="Arial" pitchFamily="34" charset="0"/>
              <a:buChar char="»"/>
              <a:defRPr/>
            </a:lvl1pPr>
            <a:lvl2pPr>
              <a:buClr>
                <a:srgbClr val="902038"/>
              </a:buClr>
              <a:buFont typeface="Arial" pitchFamily="34" charset="0"/>
              <a:buChar char="»"/>
              <a:defRPr/>
            </a:lvl2pPr>
            <a:lvl3pPr>
              <a:buClr>
                <a:srgbClr val="902038"/>
              </a:buClr>
              <a:buFont typeface="Arial" pitchFamily="34" charset="0"/>
              <a:buChar char="»"/>
              <a:defRPr/>
            </a:lvl3pPr>
            <a:lvl4pPr>
              <a:buClr>
                <a:srgbClr val="902038"/>
              </a:buClr>
              <a:buFont typeface="Arial" pitchFamily="34" charset="0"/>
              <a:buChar char="»"/>
              <a:defRPr/>
            </a:lvl4pPr>
            <a:lvl5pPr>
              <a:buClr>
                <a:srgbClr val="902038"/>
              </a:buClr>
              <a:buFont typeface="Arial" pitchFamily="34" charset="0"/>
              <a:buChar char="»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367094" y="6572272"/>
            <a:ext cx="1062030" cy="285728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fld id="{93EA7818-3F15-4BA2-93F0-06A069E10B64}" type="datetime1">
              <a:rPr lang="en-US" smtClean="0"/>
              <a:pPr/>
              <a:t>5/18/2012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28596" y="6572272"/>
            <a:ext cx="2895600" cy="285728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Xeltek - General Presentation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96316" y="6572272"/>
            <a:ext cx="419088" cy="285752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248C6BF8-3AAA-45E4-8F73-F042B62DC64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2" descr="E:\freelancing\xeltek\powerpoint\web_background.jpg"/>
          <p:cNvPicPr>
            <a:picLocks noChangeAspect="1" noChangeArrowheads="1"/>
          </p:cNvPicPr>
          <p:nvPr userDrawn="1"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1000108"/>
            <a:ext cx="9144000" cy="500066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428597" y="1000108"/>
            <a:ext cx="8286808" cy="500066"/>
          </a:xfrm>
        </p:spPr>
        <p:txBody>
          <a:bodyPr>
            <a:normAutofit/>
          </a:bodyPr>
          <a:lstStyle>
            <a:lvl1pPr>
              <a:buNone/>
              <a:defRPr sz="2400" b="0"/>
            </a:lvl1pPr>
          </a:lstStyle>
          <a:p>
            <a:pPr lvl="0"/>
            <a:endParaRPr lang="en-US" dirty="0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content &amp; Logo dow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E:\freelancing\xeltek\powerpoint\web_background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0715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E:\freelancing\xeltek\powerpoint\web_background.jp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500834"/>
            <a:ext cx="9144000" cy="35719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2860"/>
            <a:ext cx="8258204" cy="785810"/>
          </a:xfrm>
          <a:ln>
            <a:noFill/>
          </a:ln>
        </p:spPr>
        <p:txBody>
          <a:bodyPr>
            <a:normAutofit/>
          </a:bodyPr>
          <a:lstStyle>
            <a:lvl1pPr algn="l">
              <a:defRPr sz="3600" b="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902038"/>
              </a:buClr>
              <a:buFont typeface="Arial" pitchFamily="34" charset="0"/>
              <a:buChar char="»"/>
              <a:defRPr/>
            </a:lvl1pPr>
            <a:lvl2pPr>
              <a:buClr>
                <a:srgbClr val="902038"/>
              </a:buClr>
              <a:buFont typeface="Arial" pitchFamily="34" charset="0"/>
              <a:buChar char="»"/>
              <a:defRPr/>
            </a:lvl2pPr>
            <a:lvl3pPr>
              <a:buClr>
                <a:srgbClr val="902038"/>
              </a:buClr>
              <a:buFont typeface="Arial" pitchFamily="34" charset="0"/>
              <a:buChar char="»"/>
              <a:defRPr/>
            </a:lvl3pPr>
            <a:lvl4pPr>
              <a:buClr>
                <a:srgbClr val="902038"/>
              </a:buClr>
              <a:buFont typeface="Arial" pitchFamily="34" charset="0"/>
              <a:buChar char="»"/>
              <a:defRPr/>
            </a:lvl4pPr>
            <a:lvl5pPr>
              <a:buClr>
                <a:srgbClr val="902038"/>
              </a:buClr>
              <a:buFont typeface="Arial" pitchFamily="34" charset="0"/>
              <a:buChar char="»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367094" y="6572272"/>
            <a:ext cx="1062030" cy="285728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fld id="{93EA7818-3F15-4BA2-93F0-06A069E10B64}" type="datetime1">
              <a:rPr lang="en-US" smtClean="0"/>
              <a:pPr/>
              <a:t>5/18/2012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28596" y="6572272"/>
            <a:ext cx="2895600" cy="285728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Xeltek - General Presentation</a:t>
            </a:r>
            <a:endParaRPr lang="en-US" dirty="0"/>
          </a:p>
        </p:txBody>
      </p:sp>
      <p:pic>
        <p:nvPicPr>
          <p:cNvPr id="10" name="Picture 2" descr="E:\freelancing\xeltek\powerpoint\web_background.jpg"/>
          <p:cNvPicPr>
            <a:picLocks noChangeAspect="1" noChangeArrowheads="1"/>
          </p:cNvPicPr>
          <p:nvPr userDrawn="1"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1000108"/>
            <a:ext cx="9144000" cy="500066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428597" y="1000108"/>
            <a:ext cx="8286808" cy="500066"/>
          </a:xfrm>
        </p:spPr>
        <p:txBody>
          <a:bodyPr>
            <a:normAutofit/>
          </a:bodyPr>
          <a:lstStyle>
            <a:lvl1pPr>
              <a:buNone/>
              <a:defRPr sz="2400" b="0"/>
            </a:lvl1pPr>
          </a:lstStyle>
          <a:p>
            <a:pPr lvl="0"/>
            <a:endParaRPr lang="en-US" dirty="0"/>
          </a:p>
        </p:txBody>
      </p:sp>
      <p:pic>
        <p:nvPicPr>
          <p:cNvPr id="12" name="Picture 2" descr="E:\freelancing\xeltek\powerpoint\logo_motto_sp-01.png"/>
          <p:cNvPicPr>
            <a:picLocks noChangeAspect="1" noChangeArrowheads="1"/>
          </p:cNvPicPr>
          <p:nvPr userDrawn="1"/>
        </p:nvPicPr>
        <p:blipFill>
          <a:blip r:embed="rId4" cstate="screen">
            <a:duotone>
              <a:schemeClr val="bg2">
                <a:shade val="45000"/>
                <a:satMod val="135000"/>
              </a:schemeClr>
              <a:prstClr val="white"/>
            </a:duotone>
            <a:lum bright="40000" contrast="40000"/>
          </a:blip>
          <a:srcRect/>
          <a:stretch>
            <a:fillRect/>
          </a:stretch>
        </p:blipFill>
        <p:spPr bwMode="auto">
          <a:xfrm>
            <a:off x="7286644" y="6562747"/>
            <a:ext cx="1428760" cy="255136"/>
          </a:xfrm>
          <a:prstGeom prst="rect">
            <a:avLst/>
          </a:prstGeom>
          <a:noFill/>
        </p:spPr>
      </p:pic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15140" y="6572272"/>
            <a:ext cx="419088" cy="285752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248C6BF8-3AAA-45E4-8F73-F042B62DC64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E:\freelancing\xeltek\powerpoint\web_background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0715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E:\freelancing\xeltek\powerpoint\web_background.jp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572272"/>
            <a:ext cx="9144000" cy="285752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2860"/>
            <a:ext cx="8258204" cy="785810"/>
          </a:xfrm>
          <a:ln>
            <a:noFill/>
          </a:ln>
        </p:spPr>
        <p:txBody>
          <a:bodyPr>
            <a:normAutofit/>
          </a:bodyPr>
          <a:lstStyle>
            <a:lvl1pPr algn="l">
              <a:defRPr sz="3600" b="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4840303"/>
          </a:xfrm>
        </p:spPr>
        <p:txBody>
          <a:bodyPr/>
          <a:lstStyle>
            <a:lvl1pPr>
              <a:buClr>
                <a:srgbClr val="902038"/>
              </a:buClr>
              <a:buFont typeface="Arial" pitchFamily="34" charset="0"/>
              <a:buChar char="»"/>
              <a:defRPr/>
            </a:lvl1pPr>
            <a:lvl2pPr>
              <a:buClr>
                <a:srgbClr val="902038"/>
              </a:buClr>
              <a:buFont typeface="Arial" pitchFamily="34" charset="0"/>
              <a:buChar char="»"/>
              <a:defRPr/>
            </a:lvl2pPr>
            <a:lvl3pPr>
              <a:buClr>
                <a:srgbClr val="902038"/>
              </a:buClr>
              <a:buFont typeface="Arial" pitchFamily="34" charset="0"/>
              <a:buChar char="»"/>
              <a:defRPr/>
            </a:lvl3pPr>
            <a:lvl4pPr>
              <a:buClr>
                <a:srgbClr val="902038"/>
              </a:buClr>
              <a:buFont typeface="Arial" pitchFamily="34" charset="0"/>
              <a:buChar char="»"/>
              <a:defRPr/>
            </a:lvl4pPr>
            <a:lvl5pPr>
              <a:buClr>
                <a:srgbClr val="902038"/>
              </a:buClr>
              <a:buFont typeface="Arial" pitchFamily="34" charset="0"/>
              <a:buChar char="»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5122" name="Picture 2" descr="E:\freelancing\xeltek\powerpoint\logo_motto_sp-01.png"/>
          <p:cNvPicPr>
            <a:picLocks noChangeAspect="1" noChangeArrowheads="1"/>
          </p:cNvPicPr>
          <p:nvPr userDrawn="1"/>
        </p:nvPicPr>
        <p:blipFill>
          <a:blip r:embed="rId4" cstate="screen">
            <a:duotone>
              <a:schemeClr val="bg2">
                <a:shade val="45000"/>
                <a:satMod val="135000"/>
              </a:schemeClr>
              <a:prstClr val="white"/>
            </a:duotone>
            <a:lum bright="40000" contrast="40000"/>
          </a:blip>
          <a:srcRect/>
          <a:stretch>
            <a:fillRect/>
          </a:stretch>
        </p:blipFill>
        <p:spPr bwMode="auto">
          <a:xfrm>
            <a:off x="6715172" y="325248"/>
            <a:ext cx="2214546" cy="460546"/>
          </a:xfrm>
          <a:prstGeom prst="rect">
            <a:avLst/>
          </a:prstGeom>
          <a:noFill/>
        </p:spPr>
      </p:pic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>
          <a:xfrm>
            <a:off x="3367094" y="6572272"/>
            <a:ext cx="1062030" cy="285728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fld id="{93EA7818-3F15-4BA2-93F0-06A069E10B64}" type="datetime1">
              <a:rPr lang="en-US" smtClean="0"/>
              <a:pPr/>
              <a:t>5/18/2012</a:t>
            </a:fld>
            <a:endParaRPr lang="en-US" dirty="0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28596" y="6572272"/>
            <a:ext cx="2895600" cy="285728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Xeltek - General Presentation</a:t>
            </a:r>
            <a:endParaRPr lang="en-US" dirty="0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96316" y="6572272"/>
            <a:ext cx="419088" cy="285752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248C6BF8-3AAA-45E4-8F73-F042B62DC64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&amp; logo dow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E:\freelancing\xeltek\powerpoint\web_background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0715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E:\freelancing\xeltek\powerpoint\web_background.jp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500834"/>
            <a:ext cx="9144000" cy="35719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2860"/>
            <a:ext cx="8258204" cy="785810"/>
          </a:xfrm>
          <a:ln>
            <a:noFill/>
          </a:ln>
        </p:spPr>
        <p:txBody>
          <a:bodyPr>
            <a:normAutofit/>
          </a:bodyPr>
          <a:lstStyle>
            <a:lvl1pPr algn="l">
              <a:defRPr sz="3600" b="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4840303"/>
          </a:xfrm>
        </p:spPr>
        <p:txBody>
          <a:bodyPr/>
          <a:lstStyle>
            <a:lvl1pPr>
              <a:buClr>
                <a:srgbClr val="902038"/>
              </a:buClr>
              <a:buFont typeface="Arial" pitchFamily="34" charset="0"/>
              <a:buChar char="»"/>
              <a:defRPr/>
            </a:lvl1pPr>
            <a:lvl2pPr>
              <a:buClr>
                <a:srgbClr val="902038"/>
              </a:buClr>
              <a:buFont typeface="Arial" pitchFamily="34" charset="0"/>
              <a:buChar char="»"/>
              <a:defRPr/>
            </a:lvl2pPr>
            <a:lvl3pPr>
              <a:buClr>
                <a:srgbClr val="902038"/>
              </a:buClr>
              <a:buFont typeface="Arial" pitchFamily="34" charset="0"/>
              <a:buChar char="»"/>
              <a:defRPr/>
            </a:lvl3pPr>
            <a:lvl4pPr>
              <a:buClr>
                <a:srgbClr val="902038"/>
              </a:buClr>
              <a:buFont typeface="Arial" pitchFamily="34" charset="0"/>
              <a:buChar char="»"/>
              <a:defRPr/>
            </a:lvl4pPr>
            <a:lvl5pPr>
              <a:buClr>
                <a:srgbClr val="902038"/>
              </a:buClr>
              <a:buFont typeface="Arial" pitchFamily="34" charset="0"/>
              <a:buChar char="»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>
          <a:xfrm>
            <a:off x="3367094" y="6572272"/>
            <a:ext cx="1062030" cy="285728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fld id="{93EA7818-3F15-4BA2-93F0-06A069E10B64}" type="datetime1">
              <a:rPr lang="en-US" smtClean="0"/>
              <a:pPr/>
              <a:t>5/18/2012</a:t>
            </a:fld>
            <a:endParaRPr lang="en-US" dirty="0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28596" y="6572272"/>
            <a:ext cx="2895600" cy="285728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Xeltek - General Presentation</a:t>
            </a:r>
            <a:endParaRPr lang="en-US" dirty="0"/>
          </a:p>
        </p:txBody>
      </p:sp>
      <p:pic>
        <p:nvPicPr>
          <p:cNvPr id="10" name="Picture 2" descr="E:\freelancing\xeltek\powerpoint\logo_motto_sp-01.png"/>
          <p:cNvPicPr>
            <a:picLocks noChangeAspect="1" noChangeArrowheads="1"/>
          </p:cNvPicPr>
          <p:nvPr userDrawn="1"/>
        </p:nvPicPr>
        <p:blipFill>
          <a:blip r:embed="rId4" cstate="screen">
            <a:duotone>
              <a:schemeClr val="bg2">
                <a:shade val="45000"/>
                <a:satMod val="135000"/>
              </a:schemeClr>
              <a:prstClr val="white"/>
            </a:duotone>
            <a:lum bright="40000" contrast="40000"/>
          </a:blip>
          <a:srcRect/>
          <a:stretch>
            <a:fillRect/>
          </a:stretch>
        </p:blipFill>
        <p:spPr bwMode="auto">
          <a:xfrm>
            <a:off x="7286644" y="6562747"/>
            <a:ext cx="1428760" cy="255136"/>
          </a:xfrm>
          <a:prstGeom prst="rect">
            <a:avLst/>
          </a:prstGeom>
          <a:noFill/>
        </p:spPr>
      </p:pic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15140" y="6572272"/>
            <a:ext cx="419088" cy="285752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248C6BF8-3AAA-45E4-8F73-F042B62DC64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E:\freelancing\xeltek\powerpoint\web_background.jpg"/>
          <p:cNvPicPr>
            <a:picLocks noChangeAspect="1" noChangeArrowheads="1"/>
          </p:cNvPicPr>
          <p:nvPr userDrawn="1"/>
        </p:nvPicPr>
        <p:blipFill>
          <a:blip r:embed="rId2" cstate="print"/>
          <a:srcRect t="-16667" b="-2"/>
          <a:stretch>
            <a:fillRect/>
          </a:stretch>
        </p:blipFill>
        <p:spPr bwMode="auto">
          <a:xfrm>
            <a:off x="0" y="4143380"/>
            <a:ext cx="9144000" cy="150019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357695"/>
            <a:ext cx="7772400" cy="1214446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643182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902038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3724284" y="6421461"/>
            <a:ext cx="106203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93EA7818-3F15-4BA2-93F0-06A069E10B64}" type="datetime1">
              <a:rPr lang="en-US" smtClean="0"/>
              <a:pPr/>
              <a:t>5/18/2012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85786" y="6421461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dirty="0" smtClean="0"/>
              <a:t>Xeltek - General Presentation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2462" y="6421461"/>
            <a:ext cx="419088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248C6BF8-3AAA-45E4-8F73-F042B62DC64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2" descr="E:\freelancing\xeltek\powerpoint\logo_motto_sp-01.png"/>
          <p:cNvPicPr>
            <a:picLocks noChangeAspect="1" noChangeArrowheads="1"/>
          </p:cNvPicPr>
          <p:nvPr userDrawn="1"/>
        </p:nvPicPr>
        <p:blipFill>
          <a:blip r:embed="rId3" cstate="print"/>
          <a:stretch>
            <a:fillRect/>
          </a:stretch>
        </p:blipFill>
        <p:spPr bwMode="auto">
          <a:xfrm>
            <a:off x="714349" y="1579198"/>
            <a:ext cx="4429156" cy="9211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57298"/>
            <a:ext cx="4038600" cy="4768865"/>
          </a:xfrm>
        </p:spPr>
        <p:txBody>
          <a:bodyPr/>
          <a:lstStyle>
            <a:lvl1pPr>
              <a:buClr>
                <a:srgbClr val="902038"/>
              </a:buClr>
              <a:buFont typeface="Arial" pitchFamily="34" charset="0"/>
              <a:buChar char="»"/>
              <a:defRPr sz="2800"/>
            </a:lvl1pPr>
            <a:lvl2pPr>
              <a:buClr>
                <a:srgbClr val="902038"/>
              </a:buClr>
              <a:buFont typeface="Arial" pitchFamily="34" charset="0"/>
              <a:buChar char="»"/>
              <a:defRPr sz="2400"/>
            </a:lvl2pPr>
            <a:lvl3pPr>
              <a:buClr>
                <a:srgbClr val="902038"/>
              </a:buClr>
              <a:buFont typeface="Arial" pitchFamily="34" charset="0"/>
              <a:buChar char="»"/>
              <a:defRPr sz="2000"/>
            </a:lvl3pPr>
            <a:lvl4pPr>
              <a:buClr>
                <a:srgbClr val="902038"/>
              </a:buClr>
              <a:buFont typeface="Arial" pitchFamily="34" charset="0"/>
              <a:buChar char="»"/>
              <a:defRPr sz="1800"/>
            </a:lvl4pPr>
            <a:lvl5pPr>
              <a:buClr>
                <a:srgbClr val="902038"/>
              </a:buClr>
              <a:buFont typeface="Arial" pitchFamily="34" charset="0"/>
              <a:buChar char="»"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57298"/>
            <a:ext cx="4038600" cy="4768865"/>
          </a:xfrm>
        </p:spPr>
        <p:txBody>
          <a:bodyPr/>
          <a:lstStyle>
            <a:lvl1pPr>
              <a:buClr>
                <a:srgbClr val="902038"/>
              </a:buClr>
              <a:buFont typeface="Arial" pitchFamily="34" charset="0"/>
              <a:buChar char="»"/>
              <a:defRPr sz="2800"/>
            </a:lvl1pPr>
            <a:lvl2pPr>
              <a:buClr>
                <a:srgbClr val="902038"/>
              </a:buClr>
              <a:buFont typeface="Arial" pitchFamily="34" charset="0"/>
              <a:buChar char="»"/>
              <a:defRPr sz="2400"/>
            </a:lvl2pPr>
            <a:lvl3pPr>
              <a:buClr>
                <a:srgbClr val="902038"/>
              </a:buClr>
              <a:buFont typeface="Arial" pitchFamily="34" charset="0"/>
              <a:buChar char="»"/>
              <a:defRPr sz="2000"/>
            </a:lvl3pPr>
            <a:lvl4pPr>
              <a:buClr>
                <a:srgbClr val="902038"/>
              </a:buClr>
              <a:buFont typeface="Arial" pitchFamily="34" charset="0"/>
              <a:buChar char="»"/>
              <a:defRPr sz="1800"/>
            </a:lvl4pPr>
            <a:lvl5pPr>
              <a:buClr>
                <a:srgbClr val="902038"/>
              </a:buClr>
              <a:buFont typeface="Arial" pitchFamily="34" charset="0"/>
              <a:buChar char="»"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25" name="Picture 2" descr="E:\freelancing\xeltek\powerpoint\web_background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572272"/>
            <a:ext cx="9144000" cy="285752"/>
          </a:xfrm>
          <a:prstGeom prst="rect">
            <a:avLst/>
          </a:prstGeom>
          <a:noFill/>
        </p:spPr>
      </p:pic>
      <p:pic>
        <p:nvPicPr>
          <p:cNvPr id="12" name="Picture 2" descr="E:\freelancing\xeltek\powerpoint\web_background.jp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071546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57200" y="142860"/>
            <a:ext cx="8258204" cy="857248"/>
          </a:xfrm>
          <a:ln>
            <a:noFill/>
          </a:ln>
        </p:spPr>
        <p:txBody>
          <a:bodyPr>
            <a:normAutofit/>
          </a:bodyPr>
          <a:lstStyle>
            <a:lvl1pPr algn="l">
              <a:defRPr sz="3600" b="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>
          <a:xfrm>
            <a:off x="3367094" y="6572272"/>
            <a:ext cx="1062030" cy="285728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fld id="{93EA7818-3F15-4BA2-93F0-06A069E10B64}" type="datetime1">
              <a:rPr lang="en-US" smtClean="0"/>
              <a:pPr/>
              <a:t>5/18/2012</a:t>
            </a:fld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28596" y="6572272"/>
            <a:ext cx="2895600" cy="285728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Xeltek - General Presentation</a:t>
            </a:r>
            <a:endParaRPr lang="en-US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96316" y="6572272"/>
            <a:ext cx="419088" cy="285752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248C6BF8-3AAA-45E4-8F73-F042B62DC64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8" name="Picture 2" descr="E:\freelancing\xeltek\powerpoint\logo_motto_sp-01.png"/>
          <p:cNvPicPr>
            <a:picLocks noChangeAspect="1" noChangeArrowheads="1"/>
          </p:cNvPicPr>
          <p:nvPr userDrawn="1"/>
        </p:nvPicPr>
        <p:blipFill>
          <a:blip r:embed="rId4" cstate="screen">
            <a:duotone>
              <a:schemeClr val="bg2">
                <a:shade val="45000"/>
                <a:satMod val="135000"/>
              </a:schemeClr>
              <a:prstClr val="white"/>
            </a:duotone>
            <a:lum bright="40000" contrast="40000"/>
          </a:blip>
          <a:srcRect/>
          <a:stretch>
            <a:fillRect/>
          </a:stretch>
        </p:blipFill>
        <p:spPr bwMode="auto">
          <a:xfrm>
            <a:off x="6715172" y="325248"/>
            <a:ext cx="2214546" cy="460546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3367094" y="6421461"/>
            <a:ext cx="1062030" cy="365125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fld id="{93EA7818-3F15-4BA2-93F0-06A069E10B64}" type="datetime1">
              <a:rPr lang="en-US" smtClean="0"/>
              <a:pPr/>
              <a:t>5/18/2012</a:t>
            </a:fld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8596" y="6421461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Xeltek - General Presentation</a:t>
            </a:r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16" y="6421461"/>
            <a:ext cx="419088" cy="365125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fld id="{248C6BF8-3AAA-45E4-8F73-F042B62DC64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Picture 2" descr="E:\freelancing\xeltek\powerpoint\logo_motto_sp-01.png"/>
          <p:cNvPicPr>
            <a:picLocks noChangeAspect="1" noChangeArrowheads="1"/>
          </p:cNvPicPr>
          <p:nvPr userDrawn="1"/>
        </p:nvPicPr>
        <p:blipFill>
          <a:blip r:embed="rId16" cstate="screen">
            <a:duotone>
              <a:schemeClr val="bg2">
                <a:shade val="45000"/>
                <a:satMod val="135000"/>
              </a:schemeClr>
              <a:prstClr val="white"/>
            </a:duotone>
            <a:lum bright="40000" contrast="40000"/>
          </a:blip>
          <a:srcRect/>
          <a:stretch>
            <a:fillRect/>
          </a:stretch>
        </p:blipFill>
        <p:spPr bwMode="auto">
          <a:xfrm>
            <a:off x="7572396" y="6500834"/>
            <a:ext cx="1428728" cy="297125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901" r:id="rId2"/>
    <p:sldLayoutId id="2147483890" r:id="rId3"/>
    <p:sldLayoutId id="2147483902" r:id="rId4"/>
    <p:sldLayoutId id="2147483899" r:id="rId5"/>
    <p:sldLayoutId id="2147483898" r:id="rId6"/>
    <p:sldLayoutId id="2147483900" r:id="rId7"/>
    <p:sldLayoutId id="2147483891" r:id="rId8"/>
    <p:sldLayoutId id="2147483892" r:id="rId9"/>
    <p:sldLayoutId id="2147483893" r:id="rId10"/>
    <p:sldLayoutId id="2147483894" r:id="rId11"/>
    <p:sldLayoutId id="2147483895" r:id="rId12"/>
    <p:sldLayoutId id="2147483896" r:id="rId13"/>
    <p:sldLayoutId id="2147483897" r:id="rId14"/>
  </p:sldLayoutIdLst>
  <p:transition>
    <p:dissolve/>
  </p:transition>
  <p:hf sldNum="0" hdr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902038"/>
        </a:buClr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902038"/>
        </a:buClr>
        <a:buFont typeface="Arial" pitchFamily="34" charset="0"/>
        <a:buChar char="»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902038"/>
        </a:buClr>
        <a:buFont typeface="Arial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902038"/>
        </a:buClr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902038"/>
        </a:buClr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3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jpeg"/><Relationship Id="rId3" Type="http://schemas.openxmlformats.org/officeDocument/2006/relationships/image" Target="../media/image65.jpeg"/><Relationship Id="rId7" Type="http://schemas.openxmlformats.org/officeDocument/2006/relationships/image" Target="../media/image69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8.jpeg"/><Relationship Id="rId5" Type="http://schemas.openxmlformats.org/officeDocument/2006/relationships/image" Target="../media/image67.jpeg"/><Relationship Id="rId10" Type="http://schemas.openxmlformats.org/officeDocument/2006/relationships/hyperlink" Target="http://www.xeltek.com/device_search/search.php" TargetMode="External"/><Relationship Id="rId4" Type="http://schemas.openxmlformats.org/officeDocument/2006/relationships/image" Target="../media/image66.jpeg"/><Relationship Id="rId9" Type="http://schemas.openxmlformats.org/officeDocument/2006/relationships/image" Target="../media/image7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5.jpeg"/><Relationship Id="rId4" Type="http://schemas.openxmlformats.org/officeDocument/2006/relationships/image" Target="../media/image7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gif"/><Relationship Id="rId4" Type="http://schemas.openxmlformats.org/officeDocument/2006/relationships/image" Target="../media/image10.gif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png"/><Relationship Id="rId3" Type="http://schemas.openxmlformats.org/officeDocument/2006/relationships/image" Target="../media/image77.png"/><Relationship Id="rId7" Type="http://schemas.openxmlformats.org/officeDocument/2006/relationships/image" Target="../media/image81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0.png"/><Relationship Id="rId5" Type="http://schemas.openxmlformats.org/officeDocument/2006/relationships/image" Target="../media/image79.png"/><Relationship Id="rId4" Type="http://schemas.openxmlformats.org/officeDocument/2006/relationships/image" Target="../media/image78.png"/><Relationship Id="rId9" Type="http://schemas.openxmlformats.org/officeDocument/2006/relationships/image" Target="../media/image83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png"/><Relationship Id="rId18" Type="http://schemas.openxmlformats.org/officeDocument/2006/relationships/image" Target="../media/image2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17" Type="http://schemas.openxmlformats.org/officeDocument/2006/relationships/image" Target="../media/image27.png"/><Relationship Id="rId2" Type="http://schemas.openxmlformats.org/officeDocument/2006/relationships/image" Target="../media/image12.png"/><Relationship Id="rId16" Type="http://schemas.openxmlformats.org/officeDocument/2006/relationships/image" Target="../media/image2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5" Type="http://schemas.openxmlformats.org/officeDocument/2006/relationships/image" Target="../media/image25.png"/><Relationship Id="rId10" Type="http://schemas.openxmlformats.org/officeDocument/2006/relationships/image" Target="../media/image20.png"/><Relationship Id="rId19" Type="http://schemas.openxmlformats.org/officeDocument/2006/relationships/image" Target="../media/image29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Relationship Id="rId14" Type="http://schemas.openxmlformats.org/officeDocument/2006/relationships/image" Target="../media/image2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13" Type="http://schemas.openxmlformats.org/officeDocument/2006/relationships/image" Target="../media/image48.pn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12" Type="http://schemas.openxmlformats.org/officeDocument/2006/relationships/image" Target="../media/image47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11" Type="http://schemas.openxmlformats.org/officeDocument/2006/relationships/image" Target="../media/image46.png"/><Relationship Id="rId5" Type="http://schemas.openxmlformats.org/officeDocument/2006/relationships/image" Target="../media/image40.png"/><Relationship Id="rId15" Type="http://schemas.openxmlformats.org/officeDocument/2006/relationships/image" Target="../media/image50.png"/><Relationship Id="rId10" Type="http://schemas.openxmlformats.org/officeDocument/2006/relationships/image" Target="../media/image45.png"/><Relationship Id="rId4" Type="http://schemas.openxmlformats.org/officeDocument/2006/relationships/image" Target="../media/image39.png"/><Relationship Id="rId9" Type="http://schemas.openxmlformats.org/officeDocument/2006/relationships/image" Target="../media/image44.png"/><Relationship Id="rId14" Type="http://schemas.openxmlformats.org/officeDocument/2006/relationships/image" Target="../media/image4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3.png"/><Relationship Id="rId4" Type="http://schemas.openxmlformats.org/officeDocument/2006/relationships/image" Target="../media/image5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871666" y="3857628"/>
            <a:ext cx="6400800" cy="685808"/>
          </a:xfrm>
        </p:spPr>
        <p:txBody>
          <a:bodyPr/>
          <a:lstStyle/>
          <a:p>
            <a:r>
              <a:rPr lang="en-US" dirty="0" smtClean="0"/>
              <a:t>General Presentation</a:t>
            </a:r>
            <a:endParaRPr lang="en-US" dirty="0"/>
          </a:p>
        </p:txBody>
      </p:sp>
      <p:pic>
        <p:nvPicPr>
          <p:cNvPr id="6" name="Picture 2" descr="E:\freelancing\xeltek\powerpoint\logo_motto_sp-01-0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1997070"/>
            <a:ext cx="7500990" cy="1566782"/>
          </a:xfrm>
          <a:prstGeom prst="rect">
            <a:avLst/>
          </a:prstGeom>
          <a:noFill/>
        </p:spPr>
      </p:pic>
      <p:sp>
        <p:nvSpPr>
          <p:cNvPr id="11" name="Date Placeholder 3"/>
          <p:cNvSpPr txBox="1">
            <a:spLocks/>
          </p:cNvSpPr>
          <p:nvPr/>
        </p:nvSpPr>
        <p:spPr>
          <a:xfrm>
            <a:off x="1928794" y="4429132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 sz="18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2012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Subtitle 2"/>
          <p:cNvSpPr txBox="1">
            <a:spLocks/>
          </p:cNvSpPr>
          <p:nvPr/>
        </p:nvSpPr>
        <p:spPr>
          <a:xfrm>
            <a:off x="1871666" y="4413262"/>
            <a:ext cx="6400800" cy="571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>
              <a:buNone/>
              <a:defRPr sz="3600" b="1">
                <a:solidFill>
                  <a:srgbClr val="902038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E:\freelancing\xeltek\website_redesign\banners\sp_501s_transp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23072" y="1643050"/>
            <a:ext cx="3624111" cy="3143272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SuperPro® 501S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472122" cy="4829196"/>
          </a:xfrm>
        </p:spPr>
        <p:txBody>
          <a:bodyPr>
            <a:noAutofit/>
          </a:bodyPr>
          <a:lstStyle/>
          <a:p>
            <a:r>
              <a:rPr lang="en-US" sz="2000" b="1" dirty="0" smtClean="0"/>
              <a:t>Cluster 1-15 </a:t>
            </a:r>
            <a:r>
              <a:rPr lang="en-US" sz="2000" dirty="0" smtClean="0"/>
              <a:t>units for volume production</a:t>
            </a:r>
          </a:p>
          <a:p>
            <a:r>
              <a:rPr lang="en-US" sz="2000" dirty="0" smtClean="0"/>
              <a:t>Support over </a:t>
            </a:r>
            <a:r>
              <a:rPr lang="en-US" sz="2000" b="1" dirty="0" smtClean="0"/>
              <a:t>36,900</a:t>
            </a:r>
            <a:r>
              <a:rPr lang="en-US" sz="2000" dirty="0" smtClean="0"/>
              <a:t> </a:t>
            </a:r>
            <a:r>
              <a:rPr lang="en-US" sz="2000" dirty="0" smtClean="0"/>
              <a:t>devices</a:t>
            </a:r>
          </a:p>
          <a:p>
            <a:r>
              <a:rPr lang="en-US" sz="2000" dirty="0" smtClean="0"/>
              <a:t>Operates in </a:t>
            </a:r>
            <a:r>
              <a:rPr lang="en-US" sz="2000" b="1" dirty="0" smtClean="0"/>
              <a:t>Stand-alone</a:t>
            </a:r>
            <a:r>
              <a:rPr lang="en-US" sz="2000" dirty="0" smtClean="0"/>
              <a:t> or PC connected (USB2) mode</a:t>
            </a:r>
          </a:p>
          <a:p>
            <a:r>
              <a:rPr lang="en-US" sz="2000" dirty="0" smtClean="0"/>
              <a:t>Built-in </a:t>
            </a:r>
            <a:r>
              <a:rPr lang="en-US" sz="2000" b="1" dirty="0" smtClean="0"/>
              <a:t>48</a:t>
            </a:r>
            <a:r>
              <a:rPr lang="en-US" sz="2000" dirty="0" smtClean="0"/>
              <a:t> universal pin drivers</a:t>
            </a:r>
          </a:p>
          <a:p>
            <a:r>
              <a:rPr lang="en-US" sz="2000" dirty="0" smtClean="0"/>
              <a:t>Ultra-fast </a:t>
            </a:r>
            <a:r>
              <a:rPr lang="en-US" sz="2000" b="1" dirty="0" smtClean="0"/>
              <a:t>ARM7 RISC MCU </a:t>
            </a:r>
            <a:r>
              <a:rPr lang="en-US" sz="2000" dirty="0" smtClean="0"/>
              <a:t>processor, Linux O/S</a:t>
            </a:r>
          </a:p>
          <a:p>
            <a:r>
              <a:rPr lang="en-US" sz="2000" dirty="0" smtClean="0"/>
              <a:t>Programs 64Mb NOR Flash memory in 11.3 seconds </a:t>
            </a:r>
          </a:p>
          <a:p>
            <a:r>
              <a:rPr lang="en-US" sz="2000" b="1" dirty="0" smtClean="0"/>
              <a:t>Win XP/Vista/7</a:t>
            </a:r>
            <a:r>
              <a:rPr lang="en-US" sz="2000" dirty="0" smtClean="0"/>
              <a:t> 32/64 bit compatible</a:t>
            </a:r>
          </a:p>
          <a:p>
            <a:r>
              <a:rPr lang="en-US" sz="2000" dirty="0" smtClean="0"/>
              <a:t>Project file storage in a removable Compact Flash card (optional)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A7818-3F15-4BA2-93F0-06A069E10B64}" type="datetime1">
              <a:rPr lang="en-US" smtClean="0"/>
              <a:pPr/>
              <a:t>5/18/2012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dirty="0" smtClean="0"/>
              <a:t>Xeltek - General Presentation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48C6BF8-3AAA-45E4-8F73-F042B62DC641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Ultra-fast 48 Pin Stand-alone Universal Programmer</a:t>
            </a: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00826" y="5500702"/>
            <a:ext cx="2363603" cy="883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4" descr="E:\freelancing\xeltek\website_redesign\banners\standalone_transp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15338" y="4429132"/>
            <a:ext cx="666750" cy="78105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E:\freelancing\xeltek\website_redesign\banners\sp_500p_transp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14226" y="1857364"/>
            <a:ext cx="4082318" cy="321471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SuperPro® 500P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85926"/>
            <a:ext cx="4972056" cy="4000528"/>
          </a:xfrm>
        </p:spPr>
        <p:txBody>
          <a:bodyPr>
            <a:normAutofit/>
          </a:bodyPr>
          <a:lstStyle/>
          <a:p>
            <a:r>
              <a:rPr lang="en-US" sz="2400" dirty="0" smtClean="0"/>
              <a:t>Supports over </a:t>
            </a:r>
            <a:r>
              <a:rPr lang="en-US" sz="2400" b="1" dirty="0" smtClean="0"/>
              <a:t>30</a:t>
            </a:r>
            <a:r>
              <a:rPr lang="en-US" sz="2400" b="1" dirty="0" smtClean="0"/>
              <a:t>,300</a:t>
            </a:r>
            <a:r>
              <a:rPr lang="en-US" sz="2400" dirty="0" smtClean="0"/>
              <a:t> </a:t>
            </a:r>
            <a:r>
              <a:rPr lang="en-US" sz="2400" dirty="0" smtClean="0"/>
              <a:t>devices  </a:t>
            </a:r>
          </a:p>
          <a:p>
            <a:r>
              <a:rPr lang="en-US" sz="2400" dirty="0" smtClean="0"/>
              <a:t>Built-in </a:t>
            </a:r>
            <a:r>
              <a:rPr lang="en-US" sz="2400" b="1" dirty="0" smtClean="0"/>
              <a:t>48</a:t>
            </a:r>
            <a:r>
              <a:rPr lang="en-US" sz="2400" dirty="0" smtClean="0"/>
              <a:t> universal pin drivers</a:t>
            </a:r>
          </a:p>
          <a:p>
            <a:r>
              <a:rPr lang="en-US" sz="2400" dirty="0" smtClean="0"/>
              <a:t>Ultra-fast </a:t>
            </a:r>
            <a:r>
              <a:rPr lang="en-US" sz="2400" b="1" dirty="0" smtClean="0"/>
              <a:t>ARM7 RISC MCU </a:t>
            </a:r>
            <a:r>
              <a:rPr lang="en-US" sz="2400" dirty="0" smtClean="0"/>
              <a:t>processor, Linux O/S</a:t>
            </a:r>
          </a:p>
          <a:p>
            <a:r>
              <a:rPr lang="en-US" sz="2400" dirty="0" smtClean="0"/>
              <a:t>Programs &amp; verifies 64 Mb NOR Flash memory </a:t>
            </a:r>
            <a:r>
              <a:rPr lang="en-US" sz="2400" b="1" dirty="0" smtClean="0"/>
              <a:t>in 11.3 seconds</a:t>
            </a:r>
            <a:r>
              <a:rPr lang="en-US" sz="2400" dirty="0" smtClean="0"/>
              <a:t>.</a:t>
            </a:r>
          </a:p>
          <a:p>
            <a:r>
              <a:rPr lang="en-US" sz="2400" b="1" dirty="0" smtClean="0"/>
              <a:t>Win XP/Vista/7 </a:t>
            </a:r>
            <a:r>
              <a:rPr lang="en-US" sz="2400" dirty="0" smtClean="0"/>
              <a:t>32/64 bit compatible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A7818-3F15-4BA2-93F0-06A069E10B64}" type="datetime1">
              <a:rPr lang="en-US" smtClean="0"/>
              <a:pPr/>
              <a:t>5/18/2012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dirty="0" smtClean="0"/>
              <a:t>Xeltek - General Presentation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48C6BF8-3AAA-45E4-8F73-F042B62DC641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Low Cost 48 Pin Stand-alone Universal Programmer</a:t>
            </a: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00826" y="5500702"/>
            <a:ext cx="2363603" cy="883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E:\freelancing\xeltek\website_redesign\banners\sp_m_transp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66338" y="2230458"/>
            <a:ext cx="4064944" cy="3198806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SuperPro® 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14554"/>
            <a:ext cx="5043494" cy="35719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Supports </a:t>
            </a:r>
            <a:r>
              <a:rPr lang="en-US" sz="2400" b="1" dirty="0" smtClean="0"/>
              <a:t>20,000+</a:t>
            </a:r>
            <a:r>
              <a:rPr lang="en-US" sz="2400" dirty="0" smtClean="0"/>
              <a:t> devices</a:t>
            </a:r>
          </a:p>
          <a:p>
            <a:r>
              <a:rPr lang="en-US" sz="2400" dirty="0" smtClean="0"/>
              <a:t>Ultra-fast </a:t>
            </a:r>
            <a:r>
              <a:rPr lang="en-US" sz="2400" b="1" dirty="0" smtClean="0"/>
              <a:t>ARM7 RISC MCU </a:t>
            </a:r>
            <a:r>
              <a:rPr lang="en-US" sz="2400" dirty="0" smtClean="0"/>
              <a:t>processor, Linux O/S</a:t>
            </a:r>
          </a:p>
          <a:p>
            <a:r>
              <a:rPr lang="en-US" sz="2400" dirty="0" smtClean="0"/>
              <a:t>Built-in </a:t>
            </a:r>
            <a:r>
              <a:rPr lang="en-US" sz="2400" b="1" dirty="0" smtClean="0"/>
              <a:t>48</a:t>
            </a:r>
            <a:r>
              <a:rPr lang="en-US" sz="2400" dirty="0" smtClean="0"/>
              <a:t> universal pin drivers</a:t>
            </a:r>
          </a:p>
          <a:p>
            <a:r>
              <a:rPr lang="en-US" sz="2400" dirty="0" smtClean="0"/>
              <a:t>PC connected (USB2) mode</a:t>
            </a:r>
          </a:p>
          <a:p>
            <a:r>
              <a:rPr lang="en-US" sz="2400" b="1" dirty="0" smtClean="0"/>
              <a:t>Win XP/Vista/7 </a:t>
            </a:r>
            <a:r>
              <a:rPr lang="en-US" sz="2400" dirty="0" smtClean="0"/>
              <a:t>32/64 bit compatible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A7818-3F15-4BA2-93F0-06A069E10B64}" type="datetime1">
              <a:rPr lang="en-US" smtClean="0"/>
              <a:pPr/>
              <a:t>5/18/2012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dirty="0" smtClean="0"/>
              <a:t>Xeltek - General Presentation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48C6BF8-3AAA-45E4-8F73-F042B62DC641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Low Cost 48 Pin Universal Programmer</a:t>
            </a:r>
          </a:p>
        </p:txBody>
      </p:sp>
      <p:sp>
        <p:nvSpPr>
          <p:cNvPr id="11" name="Text Box 41"/>
          <p:cNvSpPr txBox="1">
            <a:spLocks noChangeArrowheads="1"/>
          </p:cNvSpPr>
          <p:nvPr/>
        </p:nvSpPr>
        <p:spPr bwMode="auto">
          <a:xfrm>
            <a:off x="6858016" y="1571612"/>
            <a:ext cx="1828800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ko-KR" sz="3000" b="1" dirty="0">
                <a:solidFill>
                  <a:srgbClr val="000000"/>
                </a:solidFill>
                <a:latin typeface="Liberation Sans" pitchFamily="34" charset="0"/>
                <a:ea typeface="Gulim" pitchFamily="34" charset="-127"/>
              </a:rPr>
              <a:t>NEW!!!</a:t>
            </a: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00826" y="5500702"/>
            <a:ext cx="2363603" cy="883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E:\freelancing\xeltek\website_redesign\banners\sp_5004gp_transp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08724" y="2571744"/>
            <a:ext cx="3863870" cy="257176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SuperPro® 5004GP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043494" cy="4525963"/>
          </a:xfrm>
        </p:spPr>
        <p:txBody>
          <a:bodyPr>
            <a:normAutofit/>
          </a:bodyPr>
          <a:lstStyle/>
          <a:p>
            <a:r>
              <a:rPr lang="en-US" sz="2000" dirty="0" smtClean="0"/>
              <a:t>Supports over </a:t>
            </a:r>
            <a:r>
              <a:rPr lang="en-US" sz="2000" b="1" dirty="0" smtClean="0"/>
              <a:t>79,300</a:t>
            </a:r>
            <a:r>
              <a:rPr lang="en-US" sz="2000" dirty="0" smtClean="0"/>
              <a:t> </a:t>
            </a:r>
            <a:r>
              <a:rPr lang="en-US" sz="2000" dirty="0" smtClean="0"/>
              <a:t>devices</a:t>
            </a:r>
          </a:p>
          <a:p>
            <a:r>
              <a:rPr lang="en-US" sz="2000" dirty="0" smtClean="0"/>
              <a:t>Built-in </a:t>
            </a:r>
            <a:r>
              <a:rPr lang="en-US" sz="2000" b="1" dirty="0" smtClean="0"/>
              <a:t>144</a:t>
            </a:r>
            <a:r>
              <a:rPr lang="en-US" sz="2000" dirty="0" smtClean="0"/>
              <a:t> universal pin drivers</a:t>
            </a:r>
          </a:p>
          <a:p>
            <a:r>
              <a:rPr lang="en-US" sz="2000" dirty="0" smtClean="0"/>
              <a:t>Ultra-fast </a:t>
            </a:r>
            <a:r>
              <a:rPr lang="en-US" sz="2000" b="1" dirty="0" smtClean="0"/>
              <a:t>ARM7 RISC MCU </a:t>
            </a:r>
            <a:r>
              <a:rPr lang="en-US" sz="2000" dirty="0" smtClean="0"/>
              <a:t>processor, Linux O/S</a:t>
            </a:r>
          </a:p>
          <a:p>
            <a:r>
              <a:rPr lang="en-US" sz="2000" dirty="0" smtClean="0"/>
              <a:t>Programs 64Mb NOR Flash memory in 11.3 sec</a:t>
            </a:r>
          </a:p>
          <a:p>
            <a:r>
              <a:rPr lang="en-US" sz="2000" dirty="0" smtClean="0"/>
              <a:t>4 independent programming modules (Operates concurrently for high speed programming )</a:t>
            </a:r>
          </a:p>
          <a:p>
            <a:r>
              <a:rPr lang="en-US" sz="2000" b="1" dirty="0" smtClean="0"/>
              <a:t>Win XP/Vista/7 </a:t>
            </a:r>
            <a:r>
              <a:rPr lang="en-US" sz="2000" dirty="0" smtClean="0"/>
              <a:t>32/64 bit compatible </a:t>
            </a:r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A7818-3F15-4BA2-93F0-06A069E10B64}" type="datetime1">
              <a:rPr lang="en-US" smtClean="0"/>
              <a:pPr/>
              <a:t>5/18/2012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dirty="0" smtClean="0"/>
              <a:t>Xeltek - General Presentation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48C6BF8-3AAA-45E4-8F73-F042B62DC641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Ultra-fast 144 Pin Stand-alone Universal Gang  Programmer</a:t>
            </a: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00826" y="5500702"/>
            <a:ext cx="2363603" cy="883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00826" y="5500702"/>
            <a:ext cx="2363603" cy="883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2" name="Picture 2" descr="E:\freelancing\xeltek\website_redesign\banners\sp_5000egp_transp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40923" y="2571745"/>
            <a:ext cx="4106256" cy="3214709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SuperPro® 5004EGP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43076"/>
            <a:ext cx="5472122" cy="4614882"/>
          </a:xfrm>
        </p:spPr>
        <p:txBody>
          <a:bodyPr>
            <a:normAutofit/>
          </a:bodyPr>
          <a:lstStyle/>
          <a:p>
            <a:r>
              <a:rPr lang="en-US" sz="2000" dirty="0" smtClean="0"/>
              <a:t>Supports over </a:t>
            </a:r>
            <a:r>
              <a:rPr lang="en-US" sz="2000" b="1" dirty="0" smtClean="0"/>
              <a:t>69,900</a:t>
            </a:r>
            <a:r>
              <a:rPr lang="en-US" sz="2000" dirty="0" smtClean="0"/>
              <a:t> </a:t>
            </a:r>
            <a:r>
              <a:rPr lang="en-US" sz="2000" dirty="0" smtClean="0"/>
              <a:t>devices</a:t>
            </a:r>
          </a:p>
          <a:p>
            <a:r>
              <a:rPr lang="en-US" sz="2000" dirty="0" smtClean="0"/>
              <a:t>Built-in </a:t>
            </a:r>
            <a:r>
              <a:rPr lang="en-US" sz="2000" b="1" dirty="0" smtClean="0"/>
              <a:t>144</a:t>
            </a:r>
            <a:r>
              <a:rPr lang="en-US" sz="2000" dirty="0" smtClean="0"/>
              <a:t> universal pin drivers</a:t>
            </a:r>
          </a:p>
          <a:p>
            <a:r>
              <a:rPr lang="en-US" sz="2000" dirty="0" smtClean="0"/>
              <a:t>Ultra-fast </a:t>
            </a:r>
            <a:r>
              <a:rPr lang="en-US" sz="2000" b="1" dirty="0" smtClean="0"/>
              <a:t>ARM7 RISC MCU </a:t>
            </a:r>
            <a:r>
              <a:rPr lang="en-US" sz="2000" dirty="0" smtClean="0"/>
              <a:t>processor, Linux O/S</a:t>
            </a:r>
          </a:p>
          <a:p>
            <a:r>
              <a:rPr lang="en-US" sz="2000" dirty="0" smtClean="0"/>
              <a:t>Programs 64Mb NOR Flash memory in 11.3 sec</a:t>
            </a:r>
          </a:p>
          <a:p>
            <a:r>
              <a:rPr lang="en-US" sz="2000" dirty="0" smtClean="0"/>
              <a:t>4 independent programming modules (Operates concurrently for high speed programming )</a:t>
            </a:r>
          </a:p>
          <a:p>
            <a:r>
              <a:rPr lang="en-US" sz="2000" b="1" dirty="0" smtClean="0"/>
              <a:t>Win XP/Vista/7 </a:t>
            </a:r>
            <a:r>
              <a:rPr lang="en-US" sz="2000" dirty="0" smtClean="0"/>
              <a:t>32/64 bit compatible 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A7818-3F15-4BA2-93F0-06A069E10B64}" type="datetime1">
              <a:rPr lang="en-US" smtClean="0"/>
              <a:pPr/>
              <a:t>5/18/2012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dirty="0" smtClean="0"/>
              <a:t>Xeltek - General Presentation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48C6BF8-3AAA-45E4-8F73-F042B62DC641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428596" y="1075818"/>
            <a:ext cx="8501121" cy="500066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Ultra-fast 144 Pin Stand-alone Universal Gang  Programmer (Economy Version)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SuperPro® ISO1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686436" cy="4757758"/>
          </a:xfrm>
        </p:spPr>
        <p:txBody>
          <a:bodyPr>
            <a:normAutofit/>
          </a:bodyPr>
          <a:lstStyle/>
          <a:p>
            <a:r>
              <a:rPr lang="en-US" sz="1800" dirty="0" smtClean="0"/>
              <a:t>Built-in </a:t>
            </a:r>
            <a:r>
              <a:rPr lang="en-US" sz="1800" b="1" dirty="0" smtClean="0"/>
              <a:t>ARM9 32Bit RISC MCU </a:t>
            </a:r>
            <a:r>
              <a:rPr lang="en-US" sz="1800" dirty="0" smtClean="0"/>
              <a:t>processor (Fastest ISP programmer in the industry)</a:t>
            </a:r>
          </a:p>
          <a:p>
            <a:r>
              <a:rPr lang="en-US" sz="1800" dirty="0" smtClean="0"/>
              <a:t>Operates in </a:t>
            </a:r>
            <a:r>
              <a:rPr lang="en-US" sz="1800" b="1" dirty="0" smtClean="0"/>
              <a:t>Stand-alone</a:t>
            </a:r>
            <a:r>
              <a:rPr lang="en-US" sz="1800" dirty="0" smtClean="0"/>
              <a:t> or PC connected (USB2) mode</a:t>
            </a:r>
          </a:p>
          <a:p>
            <a:r>
              <a:rPr lang="en-US" sz="1800" dirty="0" smtClean="0"/>
              <a:t>DLL function available for user modification (Optional)</a:t>
            </a:r>
          </a:p>
          <a:p>
            <a:r>
              <a:rPr lang="en-US" sz="1800" dirty="0" smtClean="0"/>
              <a:t>Speed adjustable to </a:t>
            </a:r>
            <a:r>
              <a:rPr lang="en-US" sz="1800" dirty="0" smtClean="0"/>
              <a:t>suit </a:t>
            </a:r>
            <a:r>
              <a:rPr lang="en-US" sz="1800" dirty="0" smtClean="0"/>
              <a:t>target environment</a:t>
            </a:r>
          </a:p>
          <a:p>
            <a:r>
              <a:rPr lang="en-US" sz="1800" dirty="0" smtClean="0"/>
              <a:t>In-system programming of microcontrollers and serial E(E)proms (ATMEL AVR, Microchip PIC Series…)</a:t>
            </a:r>
          </a:p>
          <a:p>
            <a:r>
              <a:rPr lang="en-US" sz="1800" dirty="0" smtClean="0"/>
              <a:t>Automatic Test Equipment </a:t>
            </a:r>
            <a:r>
              <a:rPr lang="en-US" sz="1800" b="1" dirty="0" smtClean="0"/>
              <a:t>(ATE) interface </a:t>
            </a:r>
            <a:r>
              <a:rPr lang="en-US" sz="1800" dirty="0" smtClean="0"/>
              <a:t>(For automated operation)</a:t>
            </a:r>
          </a:p>
          <a:p>
            <a:r>
              <a:rPr lang="en-US" sz="1800" b="1" dirty="0" smtClean="0"/>
              <a:t>Win XP/Vista/7 </a:t>
            </a:r>
            <a:r>
              <a:rPr lang="en-US" sz="1800" dirty="0" smtClean="0"/>
              <a:t>32/64 bit compatible</a:t>
            </a:r>
          </a:p>
          <a:p>
            <a:r>
              <a:rPr lang="en-US" sz="1800" dirty="0" smtClean="0"/>
              <a:t>Project file storage in a removable Secure Digital card (Optional)</a:t>
            </a:r>
          </a:p>
          <a:p>
            <a:r>
              <a:rPr lang="en-US" sz="1800" dirty="0" smtClean="0"/>
              <a:t>Compact-size 137mm(L) x 87mm(W) x 47mm(H)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A7818-3F15-4BA2-93F0-06A069E10B64}" type="datetime1">
              <a:rPr lang="en-US" smtClean="0"/>
              <a:pPr/>
              <a:t>5/18/2012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dirty="0" smtClean="0"/>
              <a:t>Xeltek - General Presentation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48C6BF8-3AAA-45E4-8F73-F042B62DC641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In-system Stand-alone Programmer</a:t>
            </a: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00826" y="5500702"/>
            <a:ext cx="2363603" cy="883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6" name="Picture 2" descr="E:\freelancing\xeltek\website_redesign\banners\sp_iso1_transp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43570" y="2108569"/>
            <a:ext cx="3473525" cy="3463572"/>
          </a:xfrm>
          <a:prstGeom prst="rect">
            <a:avLst/>
          </a:prstGeom>
          <a:noFill/>
        </p:spPr>
      </p:pic>
      <p:pic>
        <p:nvPicPr>
          <p:cNvPr id="15" name="Picture 4" descr="E:\freelancing\xeltek\website_redesign\banners\standalone_transp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34406" y="1571612"/>
            <a:ext cx="666750" cy="78105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E:\freelancing\xeltek\website_redesign\banners\sp_iso2_transp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15648" y="2143116"/>
            <a:ext cx="3228352" cy="257176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SuperPro® ISO2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757874" cy="4525963"/>
          </a:xfrm>
        </p:spPr>
        <p:txBody>
          <a:bodyPr>
            <a:noAutofit/>
          </a:bodyPr>
          <a:lstStyle/>
          <a:p>
            <a:r>
              <a:rPr lang="en-US" sz="2000" dirty="0" smtClean="0"/>
              <a:t>Built-in </a:t>
            </a:r>
            <a:r>
              <a:rPr lang="en-US" sz="2000" b="1" dirty="0" smtClean="0"/>
              <a:t>ARM9 RISC MCU </a:t>
            </a:r>
            <a:r>
              <a:rPr lang="en-US" sz="2000" dirty="0" smtClean="0"/>
              <a:t>processor (Fastest ISP programmer in the industry)</a:t>
            </a:r>
          </a:p>
          <a:p>
            <a:r>
              <a:rPr lang="en-US" sz="2000" dirty="0" smtClean="0"/>
              <a:t>Operates in </a:t>
            </a:r>
            <a:r>
              <a:rPr lang="en-US" sz="2000" b="1" dirty="0" smtClean="0"/>
              <a:t>Stand-alone</a:t>
            </a:r>
            <a:r>
              <a:rPr lang="en-US" sz="2000" dirty="0" smtClean="0"/>
              <a:t> or PC connected (USB2) mode</a:t>
            </a:r>
          </a:p>
          <a:p>
            <a:r>
              <a:rPr lang="en-US" sz="2000" dirty="0" smtClean="0"/>
              <a:t>In-Circuit Equipment </a:t>
            </a:r>
            <a:r>
              <a:rPr lang="en-US" sz="2000" b="1" dirty="0" smtClean="0"/>
              <a:t>(ATE) interface </a:t>
            </a:r>
            <a:r>
              <a:rPr lang="en-US" sz="2000" dirty="0" smtClean="0"/>
              <a:t>for automated factory operation</a:t>
            </a:r>
          </a:p>
          <a:p>
            <a:r>
              <a:rPr lang="en-US" sz="2000" dirty="0" smtClean="0"/>
              <a:t>Supports 8 serial &amp; 1 parallel chip programming</a:t>
            </a:r>
          </a:p>
          <a:p>
            <a:r>
              <a:rPr lang="en-US" sz="2000" b="1" dirty="0" smtClean="0"/>
              <a:t>Win XP/Vista/7 </a:t>
            </a:r>
            <a:r>
              <a:rPr lang="en-US" sz="2000" dirty="0" smtClean="0"/>
              <a:t>32/64 bit compatible</a:t>
            </a:r>
          </a:p>
          <a:p>
            <a:r>
              <a:rPr lang="en-US" sz="2000" dirty="0" smtClean="0"/>
              <a:t>Device support done upon user request (Contact factory for device support)</a:t>
            </a:r>
          </a:p>
          <a:p>
            <a:r>
              <a:rPr lang="en-US" sz="2000" dirty="0" smtClean="0"/>
              <a:t>Project file storage in a removable Secure Digital card (Optional)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A7818-3F15-4BA2-93F0-06A069E10B64}" type="datetime1">
              <a:rPr lang="en-US" smtClean="0"/>
              <a:pPr/>
              <a:t>5/18/2012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dirty="0" smtClean="0"/>
              <a:t>Xeltek - General Presentation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48C6BF8-3AAA-45E4-8F73-F042B62DC641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8 Serial &amp; 1 Parallel In-system Stand-alone Gang Programmer</a:t>
            </a: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00826" y="5500702"/>
            <a:ext cx="2363603" cy="883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Text Box 41"/>
          <p:cNvSpPr txBox="1">
            <a:spLocks noChangeArrowheads="1"/>
          </p:cNvSpPr>
          <p:nvPr/>
        </p:nvSpPr>
        <p:spPr bwMode="auto">
          <a:xfrm>
            <a:off x="6858016" y="1571612"/>
            <a:ext cx="1828800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ko-KR" sz="3000" b="1" dirty="0">
                <a:solidFill>
                  <a:srgbClr val="000000"/>
                </a:solidFill>
                <a:latin typeface="Liberation Sans" pitchFamily="34" charset="0"/>
                <a:ea typeface="Gulim" pitchFamily="34" charset="-127"/>
              </a:rPr>
              <a:t>NEW!!!</a:t>
            </a:r>
          </a:p>
        </p:txBody>
      </p:sp>
      <p:pic>
        <p:nvPicPr>
          <p:cNvPr id="16" name="Picture 4" descr="E:\freelancing\xeltek\website_redesign\banners\standalone_transp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15338" y="4429132"/>
            <a:ext cx="666750" cy="78105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00" fill="hold"/>
                                        <p:tgtEl>
                                          <p:spTgt spid="1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SuperBOT1®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5186370" cy="3900502"/>
          </a:xfrm>
        </p:spPr>
        <p:txBody>
          <a:bodyPr>
            <a:noAutofit/>
          </a:bodyPr>
          <a:lstStyle/>
          <a:p>
            <a:r>
              <a:rPr lang="en-US" sz="1900" dirty="0" smtClean="0"/>
              <a:t>79,900</a:t>
            </a:r>
            <a:r>
              <a:rPr lang="en-US" sz="1900" dirty="0" smtClean="0"/>
              <a:t>+ devices(Built-in SuperPro5004GP)</a:t>
            </a:r>
          </a:p>
          <a:p>
            <a:r>
              <a:rPr lang="en-US" sz="1900" dirty="0" smtClean="0"/>
              <a:t>Low cost high volume production</a:t>
            </a:r>
          </a:p>
          <a:p>
            <a:r>
              <a:rPr lang="en-US" sz="1900" dirty="0" smtClean="0"/>
              <a:t>High throughput (1400 devices/hour max)</a:t>
            </a:r>
          </a:p>
          <a:p>
            <a:r>
              <a:rPr lang="en-US" sz="1900" dirty="0" smtClean="0"/>
              <a:t>Single Tray In / Out</a:t>
            </a:r>
          </a:p>
          <a:p>
            <a:r>
              <a:rPr lang="en-US" sz="1900" dirty="0" smtClean="0"/>
              <a:t>Camera assisted device placement</a:t>
            </a:r>
          </a:p>
          <a:p>
            <a:r>
              <a:rPr lang="en-US" sz="1900" dirty="0" smtClean="0"/>
              <a:t>Quick device updates (Less than 2 weeks)</a:t>
            </a:r>
          </a:p>
          <a:p>
            <a:r>
              <a:rPr lang="en-US" sz="1900" dirty="0" smtClean="0"/>
              <a:t>20 Tray Auto Loader System (Optional)</a:t>
            </a:r>
          </a:p>
          <a:p>
            <a:r>
              <a:rPr lang="en-US" sz="1900" dirty="0" smtClean="0"/>
              <a:t>Tape/Reel In/Out System (Optional) </a:t>
            </a:r>
          </a:p>
          <a:p>
            <a:r>
              <a:rPr lang="en-US" sz="1900" dirty="0" smtClean="0"/>
              <a:t>Tube In/Out attachments (Optional)</a:t>
            </a:r>
          </a:p>
          <a:p>
            <a:r>
              <a:rPr lang="en-US" sz="1900" dirty="0" smtClean="0"/>
              <a:t>Laser Marker (Optional)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A7818-3F15-4BA2-93F0-06A069E10B64}" type="datetime1">
              <a:rPr lang="en-US" smtClean="0"/>
              <a:pPr/>
              <a:t>5/18/2012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dirty="0" smtClean="0"/>
              <a:t>Xeltek - General Presentation</a:t>
            </a:r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48C6BF8-3AAA-45E4-8F73-F042B62DC641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428597" y="1047733"/>
            <a:ext cx="8286808" cy="500066"/>
          </a:xfrm>
        </p:spPr>
        <p:txBody>
          <a:bodyPr>
            <a:normAutofit/>
          </a:bodyPr>
          <a:lstStyle/>
          <a:p>
            <a:r>
              <a:rPr lang="en-US" sz="2000" dirty="0" smtClean="0"/>
              <a:t>Automated Universal IC Programming System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8992" y="5500702"/>
            <a:ext cx="2143141" cy="800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879172" y="3739432"/>
            <a:ext cx="3050545" cy="26335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Picture 2" descr="E:\freelancing\xeltek\product_images\presentation_purpose\superbot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53728" y="285728"/>
            <a:ext cx="3066465" cy="3158344"/>
          </a:xfrm>
          <a:prstGeom prst="rect">
            <a:avLst/>
          </a:prstGeom>
          <a:noFill/>
        </p:spPr>
      </p:pic>
      <p:grpSp>
        <p:nvGrpSpPr>
          <p:cNvPr id="17" name="Group 16"/>
          <p:cNvGrpSpPr/>
          <p:nvPr/>
        </p:nvGrpSpPr>
        <p:grpSpPr>
          <a:xfrm>
            <a:off x="571472" y="5519651"/>
            <a:ext cx="2500330" cy="837803"/>
            <a:chOff x="2928926" y="5714659"/>
            <a:chExt cx="2500330" cy="571504"/>
          </a:xfrm>
          <a:effectLst>
            <a:reflection blurRad="6350" stA="52000" endA="300" endPos="35000" dir="5400000" sy="-100000" algn="bl" rotWithShape="0"/>
          </a:effectLst>
        </p:grpSpPr>
        <p:sp>
          <p:nvSpPr>
            <p:cNvPr id="15" name="Rounded Rectangle 14"/>
            <p:cNvSpPr/>
            <p:nvPr/>
          </p:nvSpPr>
          <p:spPr>
            <a:xfrm>
              <a:off x="2928926" y="5714659"/>
              <a:ext cx="2500330" cy="571504"/>
            </a:xfrm>
            <a:prstGeom prst="roundRect">
              <a:avLst>
                <a:gd name="adj" fmla="val 6667"/>
              </a:avLst>
            </a:prstGeom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50000">
                  <a:schemeClr val="bg1">
                    <a:lumMod val="85000"/>
                  </a:schemeClr>
                </a:gs>
                <a:gs pos="100000">
                  <a:schemeClr val="bg1">
                    <a:lumMod val="95000"/>
                    <a:shade val="100000"/>
                    <a:satMod val="115000"/>
                  </a:schemeClr>
                </a:gs>
              </a:gsLst>
              <a:lin ang="18900000" scaled="1"/>
              <a:tileRect/>
            </a:gradFill>
            <a:ln w="3175">
              <a:solidFill>
                <a:schemeClr val="bg1">
                  <a:lumMod val="85000"/>
                </a:schemeClr>
              </a:solidFill>
            </a:ln>
            <a:effectLst>
              <a:outerShdw blurRad="63500" sx="101000" sy="101000" algn="ctr" rotWithShape="0">
                <a:prstClr val="black">
                  <a:alpha val="3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928926" y="5769956"/>
              <a:ext cx="2500330" cy="4513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/>
                <a:t>Contact us for</a:t>
              </a:r>
            </a:p>
            <a:p>
              <a:pPr algn="ctr"/>
              <a:r>
                <a:rPr lang="en-US" sz="1700" b="1" dirty="0" smtClean="0"/>
                <a:t>Quotation &amp; Information</a:t>
              </a:r>
              <a:endParaRPr lang="en-US" sz="1700" b="1" dirty="0"/>
            </a:p>
          </p:txBody>
        </p:sp>
      </p:grp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 descr="E:\freelancing\xeltek\powerpoint\socket_adapters\sop_socket.jpg"/>
          <p:cNvPicPr>
            <a:picLocks noChangeAspect="1" noChangeArrowheads="1"/>
          </p:cNvPicPr>
          <p:nvPr/>
        </p:nvPicPr>
        <p:blipFill>
          <a:blip r:embed="rId2" cstate="print">
            <a:lum/>
          </a:blip>
          <a:srcRect/>
          <a:stretch>
            <a:fillRect/>
          </a:stretch>
        </p:blipFill>
        <p:spPr bwMode="auto">
          <a:xfrm>
            <a:off x="6786578" y="3357562"/>
            <a:ext cx="1984250" cy="1333500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76200" cap="sq">
            <a:noFill/>
            <a:miter lim="800000"/>
          </a:ln>
          <a:effectLst/>
        </p:spPr>
      </p:pic>
      <p:pic>
        <p:nvPicPr>
          <p:cNvPr id="14341" name="Picture 5" descr="E:\freelancing\xeltek\powerpoint\socket_adapters\tsop_socket.jpg"/>
          <p:cNvPicPr>
            <a:picLocks noChangeAspect="1" noChangeArrowheads="1"/>
          </p:cNvPicPr>
          <p:nvPr/>
        </p:nvPicPr>
        <p:blipFill>
          <a:blip r:embed="rId3" cstate="print">
            <a:lum/>
          </a:blip>
          <a:srcRect/>
          <a:stretch>
            <a:fillRect/>
          </a:stretch>
        </p:blipFill>
        <p:spPr bwMode="auto">
          <a:xfrm>
            <a:off x="2619933" y="3357562"/>
            <a:ext cx="1984250" cy="1333500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76200" cap="sq">
            <a:noFill/>
            <a:miter lim="800000"/>
          </a:ln>
          <a:effectLst/>
        </p:spPr>
      </p:pic>
      <p:pic>
        <p:nvPicPr>
          <p:cNvPr id="14344" name="Picture 8" descr="E:\freelancing\xeltek\powerpoint\socket_adapters\plc_socket.jpg"/>
          <p:cNvPicPr>
            <a:picLocks noChangeAspect="1" noChangeArrowheads="1"/>
          </p:cNvPicPr>
          <p:nvPr/>
        </p:nvPicPr>
        <p:blipFill>
          <a:blip r:embed="rId4" cstate="print">
            <a:lum/>
          </a:blip>
          <a:srcRect/>
          <a:stretch>
            <a:fillRect/>
          </a:stretch>
        </p:blipFill>
        <p:spPr bwMode="auto">
          <a:xfrm>
            <a:off x="536611" y="3357562"/>
            <a:ext cx="1984250" cy="1333500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76200" cap="sq">
            <a:noFill/>
            <a:miter lim="800000"/>
          </a:ln>
          <a:effectLst/>
        </p:spPr>
      </p:pic>
      <p:pic>
        <p:nvPicPr>
          <p:cNvPr id="14345" name="Picture 9" descr="E:\freelancing\xeltek\powerpoint\socket_adapters\qfp_socket.jpg"/>
          <p:cNvPicPr>
            <a:picLocks noChangeAspect="1" noChangeArrowheads="1"/>
          </p:cNvPicPr>
          <p:nvPr/>
        </p:nvPicPr>
        <p:blipFill>
          <a:blip r:embed="rId5" cstate="print">
            <a:lum/>
          </a:blip>
          <a:srcRect/>
          <a:stretch>
            <a:fillRect/>
          </a:stretch>
        </p:blipFill>
        <p:spPr bwMode="auto">
          <a:xfrm>
            <a:off x="4703255" y="3357562"/>
            <a:ext cx="1984250" cy="1333500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76200" cap="sq">
            <a:noFill/>
            <a:miter lim="800000"/>
          </a:ln>
          <a:effectLst/>
        </p:spPr>
      </p:pic>
      <p:pic>
        <p:nvPicPr>
          <p:cNvPr id="14338" name="Picture 2" descr="E:\freelancing\xeltek\powerpoint\socket_adapters\sdip_socket.jpg"/>
          <p:cNvPicPr>
            <a:picLocks noChangeAspect="1" noChangeArrowheads="1"/>
          </p:cNvPicPr>
          <p:nvPr/>
        </p:nvPicPr>
        <p:blipFill>
          <a:blip r:embed="rId6" cstate="print">
            <a:lum/>
          </a:blip>
          <a:srcRect/>
          <a:stretch>
            <a:fillRect/>
          </a:stretch>
        </p:blipFill>
        <p:spPr bwMode="auto">
          <a:xfrm>
            <a:off x="2619933" y="4810144"/>
            <a:ext cx="1984250" cy="1333500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76200" cap="sq">
            <a:noFill/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w="0" h="0"/>
            <a:contourClr>
              <a:srgbClr val="C0C0C0"/>
            </a:contourClr>
          </a:sp3d>
        </p:spPr>
      </p:pic>
      <p:pic>
        <p:nvPicPr>
          <p:cNvPr id="14339" name="Picture 3" descr="E:\freelancing\xeltek\powerpoint\socket_adapters\soic_socket.jpg"/>
          <p:cNvPicPr>
            <a:picLocks noChangeAspect="1" noChangeArrowheads="1"/>
          </p:cNvPicPr>
          <p:nvPr/>
        </p:nvPicPr>
        <p:blipFill>
          <a:blip r:embed="rId7" cstate="print">
            <a:lum/>
          </a:blip>
          <a:srcRect/>
          <a:stretch>
            <a:fillRect/>
          </a:stretch>
        </p:blipFill>
        <p:spPr bwMode="auto">
          <a:xfrm>
            <a:off x="6786578" y="4810144"/>
            <a:ext cx="1984250" cy="1333500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76200" cap="sq">
            <a:noFill/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w="0" h="0"/>
            <a:contourClr>
              <a:srgbClr val="C0C0C0"/>
            </a:contourClr>
          </a:sp3d>
        </p:spPr>
      </p:pic>
      <p:pic>
        <p:nvPicPr>
          <p:cNvPr id="14342" name="Picture 6" descr="E:\freelancing\xeltek\powerpoint\socket_adapters\bga_socket.jpg"/>
          <p:cNvPicPr>
            <a:picLocks noChangeAspect="1" noChangeArrowheads="1"/>
          </p:cNvPicPr>
          <p:nvPr/>
        </p:nvPicPr>
        <p:blipFill>
          <a:blip r:embed="rId8" cstate="print">
            <a:lum/>
          </a:blip>
          <a:srcRect/>
          <a:stretch>
            <a:fillRect/>
          </a:stretch>
        </p:blipFill>
        <p:spPr bwMode="auto">
          <a:xfrm>
            <a:off x="536611" y="4810144"/>
            <a:ext cx="1984250" cy="1333500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76200" cap="sq">
            <a:noFill/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w="0" h="0"/>
            <a:contourClr>
              <a:srgbClr val="C0C0C0"/>
            </a:contourClr>
          </a:sp3d>
        </p:spPr>
      </p:pic>
      <p:pic>
        <p:nvPicPr>
          <p:cNvPr id="14343" name="Picture 7" descr="E:\freelancing\xeltek\powerpoint\socket_adapters\mlf_socket.jpg"/>
          <p:cNvPicPr>
            <a:picLocks noChangeAspect="1" noChangeArrowheads="1"/>
          </p:cNvPicPr>
          <p:nvPr/>
        </p:nvPicPr>
        <p:blipFill>
          <a:blip r:embed="rId9" cstate="print">
            <a:lum/>
          </a:blip>
          <a:srcRect/>
          <a:stretch>
            <a:fillRect/>
          </a:stretch>
        </p:blipFill>
        <p:spPr bwMode="auto">
          <a:xfrm>
            <a:off x="4703255" y="4810144"/>
            <a:ext cx="1984250" cy="1333500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76200" cap="sq">
            <a:noFill/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w="0" h="0"/>
            <a:contourClr>
              <a:srgbClr val="C0C0C0"/>
            </a:contourClr>
          </a:sp3d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28736"/>
            <a:ext cx="5329246" cy="142876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Xeltek manufactures a broad line of socket adapters to support a wide range of IC chip’s package type. </a:t>
            </a:r>
          </a:p>
          <a:p>
            <a:pPr>
              <a:buNone/>
            </a:pPr>
            <a:endParaRPr lang="en-US" sz="2000" dirty="0"/>
          </a:p>
        </p:txBody>
      </p:sp>
      <p:sp>
        <p:nvSpPr>
          <p:cNvPr id="16" name="Rounded Rectangle 15"/>
          <p:cNvSpPr/>
          <p:nvPr/>
        </p:nvSpPr>
        <p:spPr>
          <a:xfrm>
            <a:off x="5929322" y="1562185"/>
            <a:ext cx="2786082" cy="571504"/>
          </a:xfrm>
          <a:prstGeom prst="roundRect">
            <a:avLst>
              <a:gd name="adj" fmla="val 6667"/>
            </a:avLst>
          </a:prstGeom>
          <a:gradFill flip="none" rotWithShape="1">
            <a:gsLst>
              <a:gs pos="0">
                <a:schemeClr val="bg1">
                  <a:lumMod val="75000"/>
                </a:schemeClr>
              </a:gs>
              <a:gs pos="50000">
                <a:schemeClr val="bg1">
                  <a:lumMod val="85000"/>
                </a:schemeClr>
              </a:gs>
              <a:gs pos="100000">
                <a:schemeClr val="bg1">
                  <a:lumMod val="95000"/>
                  <a:shade val="100000"/>
                  <a:satMod val="115000"/>
                </a:schemeClr>
              </a:gs>
            </a:gsLst>
            <a:lin ang="18900000" scaled="1"/>
            <a:tileRect/>
          </a:gradFill>
          <a:ln w="3175">
            <a:solidFill>
              <a:schemeClr val="bg1">
                <a:lumMod val="85000"/>
              </a:schemeClr>
            </a:solidFill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Socket Adapters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A7818-3F15-4BA2-93F0-06A069E10B64}" type="datetime1">
              <a:rPr lang="en-US" smtClean="0"/>
              <a:pPr/>
              <a:t>5/18/2012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dirty="0" smtClean="0"/>
              <a:t>Xeltek - General Presentation</a:t>
            </a:r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48C6BF8-3AAA-45E4-8F73-F042B62DC641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6010285" y="1643147"/>
            <a:ext cx="26041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>
                <a:ea typeface="Gulim" pitchFamily="34" charset="-127"/>
                <a:cs typeface="Arial" pitchFamily="34" charset="0"/>
              </a:rPr>
              <a:t>Online </a:t>
            </a:r>
            <a:r>
              <a:rPr lang="en-US" altLang="ko-KR" dirty="0" smtClean="0">
                <a:ea typeface="Gulim" pitchFamily="34" charset="-127"/>
                <a:cs typeface="Arial" pitchFamily="34" charset="0"/>
                <a:hlinkClick r:id="rId10"/>
              </a:rPr>
              <a:t>Device Search Tool</a:t>
            </a:r>
            <a:endParaRPr lang="en-US" altLang="ko-KR" dirty="0" smtClean="0">
              <a:ea typeface="Gulim" pitchFamily="34" charset="-127"/>
              <a:cs typeface="Arial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7" descr="sp3000news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53006" y="4343399"/>
            <a:ext cx="1841520" cy="1636907"/>
          </a:xfrm>
          <a:prstGeom prst="roundRect">
            <a:avLst>
              <a:gd name="adj" fmla="val 0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reflection blurRad="12700" stA="38000" endPos="28000" dist="5000" dir="5400000" sy="-100000" algn="bl" rotWithShape="0"/>
          </a:effectLst>
        </p:spPr>
      </p:pic>
      <p:pic>
        <p:nvPicPr>
          <p:cNvPr id="14" name="Picture 18" descr="Picture 054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485208" y="4343400"/>
            <a:ext cx="2087056" cy="1657368"/>
          </a:xfrm>
          <a:prstGeom prst="roundRect">
            <a:avLst>
              <a:gd name="adj" fmla="val 0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reflection blurRad="12700" stA="38000" endPos="28000" dist="5000" dir="5400000" sy="-100000" algn="bl" rotWithShape="0"/>
          </a:effectLst>
        </p:spPr>
      </p:pic>
      <p:pic>
        <p:nvPicPr>
          <p:cNvPr id="15" name="Picture 19" descr="Picture 051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00099" y="4343400"/>
            <a:ext cx="2087056" cy="1657368"/>
          </a:xfrm>
          <a:prstGeom prst="roundRect">
            <a:avLst>
              <a:gd name="adj" fmla="val 0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reflection blurRad="12700" stA="38000" endPos="28000" dist="5000" dir="5400000" sy="-100000" algn="bl" rotWithShape="0"/>
          </a:effectLst>
        </p:spPr>
      </p:pic>
      <p:pic>
        <p:nvPicPr>
          <p:cNvPr id="16" name="Picture 20" descr="Picture 059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544919" y="4343400"/>
            <a:ext cx="2087056" cy="1657368"/>
          </a:xfrm>
          <a:prstGeom prst="roundRect">
            <a:avLst>
              <a:gd name="adj" fmla="val 0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reflection blurRad="12700" stA="38000" endPos="28000" dist="5000" dir="5400000" sy="-100000" algn="bl" rotWithShape="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Unbeatable Support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614618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Same day phone/email support</a:t>
            </a:r>
          </a:p>
          <a:p>
            <a:r>
              <a:rPr lang="en-US" dirty="0" smtClean="0"/>
              <a:t>Same day shipping on most orders</a:t>
            </a:r>
          </a:p>
          <a:p>
            <a:r>
              <a:rPr lang="en-US" dirty="0" smtClean="0"/>
              <a:t>Live Chat, Ticket Tracking System</a:t>
            </a:r>
          </a:p>
          <a:p>
            <a:r>
              <a:rPr lang="en-US" dirty="0" smtClean="0"/>
              <a:t>Quick device update (2 weeks upon customer request)</a:t>
            </a:r>
          </a:p>
          <a:p>
            <a:r>
              <a:rPr lang="en-US" dirty="0" smtClean="0"/>
              <a:t>FAQ / Forum / Blogs</a:t>
            </a:r>
          </a:p>
          <a:p>
            <a:r>
              <a:rPr lang="en-US" dirty="0" smtClean="0"/>
              <a:t>Bi-weekly software updates (Free download)</a:t>
            </a:r>
          </a:p>
          <a:p>
            <a:r>
              <a:rPr lang="en-US" dirty="0" smtClean="0"/>
              <a:t>2 YR warranty (Optional premium upgrade)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A7818-3F15-4BA2-93F0-06A069E10B64}" type="datetime1">
              <a:rPr lang="en-US" smtClean="0"/>
              <a:pPr/>
              <a:t>5/18/2012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dirty="0" smtClean="0"/>
              <a:t>Xeltek - General Presentation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48C6BF8-3AAA-45E4-8F73-F042B62DC641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3"/>
          </p:nvPr>
        </p:nvSpPr>
        <p:spPr>
          <a:xfrm>
            <a:off x="428597" y="1071546"/>
            <a:ext cx="8286808" cy="500066"/>
          </a:xfrm>
        </p:spPr>
        <p:txBody>
          <a:bodyPr>
            <a:noAutofit/>
          </a:bodyPr>
          <a:lstStyle/>
          <a:p>
            <a:r>
              <a:rPr lang="en-US" sz="1600" dirty="0" smtClean="0"/>
              <a:t>Two engineering teams devoted to customer support provide fast turnaround times - USA, China</a:t>
            </a:r>
          </a:p>
        </p:txBody>
      </p:sp>
      <p:sp>
        <p:nvSpPr>
          <p:cNvPr id="17" name="Rectangle 21"/>
          <p:cNvSpPr>
            <a:spLocks noChangeArrowheads="1"/>
          </p:cNvSpPr>
          <p:nvPr/>
        </p:nvSpPr>
        <p:spPr bwMode="auto">
          <a:xfrm>
            <a:off x="600100" y="4343400"/>
            <a:ext cx="8043866" cy="1657368"/>
          </a:xfrm>
          <a:prstGeom prst="rect">
            <a:avLst/>
          </a:prstGeom>
          <a:noFill/>
          <a:ln w="25400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ko-KR">
              <a:latin typeface="Corbel" pitchFamily="34" charset="0"/>
              <a:ea typeface="HY엽서L" pitchFamily="18" charset="-127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Xeltek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5860"/>
            <a:ext cx="8329642" cy="5072098"/>
          </a:xfrm>
        </p:spPr>
        <p:txBody>
          <a:bodyPr>
            <a:normAutofit/>
          </a:bodyPr>
          <a:lstStyle/>
          <a:p>
            <a:pPr>
              <a:buSzPct val="130000"/>
            </a:pPr>
            <a:r>
              <a:rPr lang="en-US" altLang="ko-KR" sz="2400" dirty="0" smtClean="0">
                <a:ea typeface="HY신명조" charset="0"/>
                <a:cs typeface="Arial" pitchFamily="34" charset="0"/>
              </a:rPr>
              <a:t>Founded in 1985</a:t>
            </a:r>
          </a:p>
          <a:p>
            <a:pPr>
              <a:buSzPct val="130000"/>
            </a:pPr>
            <a:r>
              <a:rPr lang="en-US" altLang="ko-KR" sz="2400" dirty="0" smtClean="0">
                <a:ea typeface="HY신명조" charset="0"/>
                <a:cs typeface="Arial" pitchFamily="34" charset="0"/>
              </a:rPr>
              <a:t>Headquarter: Silicon Valley, USA</a:t>
            </a:r>
          </a:p>
          <a:p>
            <a:pPr indent="15875">
              <a:buClr>
                <a:schemeClr val="tx1"/>
              </a:buClr>
              <a:buSzPct val="130000"/>
              <a:buNone/>
            </a:pPr>
            <a:r>
              <a:rPr lang="en-US" altLang="ko-KR" sz="1400" dirty="0" smtClean="0">
                <a:ea typeface="HY신명조" charset="0"/>
                <a:cs typeface="Arial" pitchFamily="34" charset="0"/>
              </a:rPr>
              <a:t>Corporate office: Sales, Marketing, and Customer Support </a:t>
            </a:r>
          </a:p>
          <a:p>
            <a:pPr>
              <a:buSzPct val="130000"/>
            </a:pPr>
            <a:r>
              <a:rPr lang="en-US" altLang="ko-KR" sz="2400" dirty="0" smtClean="0">
                <a:ea typeface="HY신명조" charset="0"/>
                <a:cs typeface="Arial" pitchFamily="34" charset="0"/>
              </a:rPr>
              <a:t>Engineering &amp; Manufacturing: Asia</a:t>
            </a:r>
          </a:p>
          <a:p>
            <a:pPr marL="358775" indent="0">
              <a:buClr>
                <a:schemeClr val="tx1"/>
              </a:buClr>
              <a:buSzPct val="130000"/>
              <a:buNone/>
            </a:pPr>
            <a:r>
              <a:rPr lang="en-US" altLang="ko-KR" sz="1400" dirty="0" smtClean="0">
                <a:ea typeface="HY신명조" charset="0"/>
                <a:cs typeface="Arial" pitchFamily="34" charset="0"/>
              </a:rPr>
              <a:t>Large engineering teams enable </a:t>
            </a:r>
            <a:r>
              <a:rPr lang="en-US" altLang="ko-KR" sz="1400" b="1" dirty="0" smtClean="0">
                <a:ea typeface="HY신명조" charset="0"/>
                <a:cs typeface="Arial" pitchFamily="34" charset="0"/>
              </a:rPr>
              <a:t>quick device algorithm support </a:t>
            </a:r>
            <a:r>
              <a:rPr lang="en-US" altLang="ko-KR" sz="1400" dirty="0" smtClean="0">
                <a:ea typeface="HY신명조" charset="0"/>
                <a:cs typeface="Arial" pitchFamily="34" charset="0"/>
              </a:rPr>
              <a:t>and constant </a:t>
            </a:r>
            <a:r>
              <a:rPr lang="en-US" altLang="ko-KR" sz="1400" b="1" dirty="0" smtClean="0">
                <a:ea typeface="HY신명조" charset="0"/>
                <a:cs typeface="Arial" pitchFamily="34" charset="0"/>
              </a:rPr>
              <a:t>new product development </a:t>
            </a:r>
            <a:r>
              <a:rPr lang="en-US" altLang="ko-KR" sz="1400" b="1" dirty="0" smtClean="0">
                <a:solidFill>
                  <a:srgbClr val="990033"/>
                </a:solidFill>
                <a:ea typeface="HY신명조" charset="0"/>
                <a:cs typeface="Arial" pitchFamily="34" charset="0"/>
              </a:rPr>
              <a:t> </a:t>
            </a:r>
          </a:p>
          <a:p>
            <a:pPr marL="358775" indent="0">
              <a:buClr>
                <a:schemeClr val="tx1"/>
              </a:buClr>
              <a:buSzPct val="130000"/>
              <a:buNone/>
            </a:pPr>
            <a:endParaRPr lang="en-US" altLang="ko-KR" sz="1100" dirty="0" smtClean="0">
              <a:solidFill>
                <a:srgbClr val="990033"/>
              </a:solidFill>
              <a:ea typeface="HY신명조" charset="0"/>
              <a:cs typeface="Arial" pitchFamily="34" charset="0"/>
            </a:endParaRPr>
          </a:p>
          <a:p>
            <a:pPr marL="358775" indent="0">
              <a:buClr>
                <a:schemeClr val="tx1"/>
              </a:buClr>
              <a:buSzPct val="130000"/>
              <a:buNone/>
            </a:pPr>
            <a:endParaRPr lang="en-US" altLang="ko-KR" sz="1100" dirty="0" smtClean="0">
              <a:solidFill>
                <a:srgbClr val="990033"/>
              </a:solidFill>
              <a:ea typeface="HY신명조" charset="0"/>
              <a:cs typeface="Arial" pitchFamily="34" charset="0"/>
            </a:endParaRPr>
          </a:p>
          <a:p>
            <a:pPr marL="358775" indent="0">
              <a:buClr>
                <a:schemeClr val="tx1"/>
              </a:buClr>
              <a:buSzPct val="130000"/>
              <a:buNone/>
            </a:pPr>
            <a:endParaRPr lang="en-US" altLang="ko-KR" sz="1100" dirty="0" smtClean="0">
              <a:solidFill>
                <a:srgbClr val="990033"/>
              </a:solidFill>
              <a:ea typeface="HY신명조" charset="0"/>
              <a:cs typeface="Arial" pitchFamily="34" charset="0"/>
            </a:endParaRPr>
          </a:p>
          <a:p>
            <a:pPr marL="358775" indent="0">
              <a:buClr>
                <a:schemeClr val="tx1"/>
              </a:buClr>
              <a:buSzPct val="130000"/>
              <a:buNone/>
            </a:pPr>
            <a:endParaRPr lang="en-US" altLang="ko-KR" sz="1100" dirty="0" smtClean="0">
              <a:solidFill>
                <a:srgbClr val="990033"/>
              </a:solidFill>
              <a:ea typeface="HY신명조" charset="0"/>
              <a:cs typeface="Arial" pitchFamily="34" charset="0"/>
            </a:endParaRPr>
          </a:p>
          <a:p>
            <a:pPr marL="358775" indent="0">
              <a:buClr>
                <a:schemeClr val="tx1"/>
              </a:buClr>
              <a:buSzPct val="130000"/>
              <a:buNone/>
            </a:pPr>
            <a:endParaRPr lang="en-US" altLang="ko-KR" sz="1100" dirty="0" smtClean="0">
              <a:solidFill>
                <a:srgbClr val="990033"/>
              </a:solidFill>
              <a:ea typeface="HY신명조" charset="0"/>
              <a:cs typeface="Arial" pitchFamily="34" charset="0"/>
            </a:endParaRPr>
          </a:p>
          <a:p>
            <a:pPr>
              <a:buSzPct val="130000"/>
            </a:pPr>
            <a:r>
              <a:rPr lang="en-US" altLang="ko-KR" sz="2400" dirty="0" smtClean="0">
                <a:ea typeface="HY신명조" charset="0"/>
                <a:cs typeface="Arial" pitchFamily="34" charset="0"/>
              </a:rPr>
              <a:t>Industry Leader:</a:t>
            </a:r>
          </a:p>
          <a:p>
            <a:pPr indent="15875">
              <a:buClr>
                <a:schemeClr val="tx1"/>
              </a:buClr>
              <a:buSzPct val="130000"/>
              <a:buNone/>
            </a:pPr>
            <a:r>
              <a:rPr lang="en-US" sz="1600" b="1" dirty="0" smtClean="0">
                <a:ea typeface="Malgun Gothic" pitchFamily="34" charset="-127"/>
                <a:cs typeface="Arial" pitchFamily="34" charset="0"/>
              </a:rPr>
              <a:t>Widest </a:t>
            </a:r>
            <a:r>
              <a:rPr lang="en-US" altLang="ja-JP" sz="1600" b="1" dirty="0" smtClean="0">
                <a:ea typeface="Malgun Gothic" pitchFamily="34" charset="-127"/>
                <a:cs typeface="Arial" pitchFamily="34" charset="0"/>
              </a:rPr>
              <a:t>range of programming solutions:</a:t>
            </a:r>
          </a:p>
          <a:p>
            <a:pPr marL="631825" indent="-273050">
              <a:buSzPct val="130000"/>
            </a:pPr>
            <a:r>
              <a:rPr lang="en-US" altLang="ja-JP" sz="1400" dirty="0" smtClean="0">
                <a:ea typeface="Malgun Gothic" pitchFamily="34" charset="-127"/>
                <a:cs typeface="Arial" pitchFamily="34" charset="0"/>
              </a:rPr>
              <a:t>Cluster programmers (new technology in </a:t>
            </a:r>
            <a:r>
              <a:rPr lang="en-US" altLang="ja-JP" sz="1400" b="1" dirty="0" smtClean="0">
                <a:ea typeface="Malgun Gothic" pitchFamily="34" charset="-127"/>
                <a:cs typeface="Arial" pitchFamily="34" charset="0"/>
              </a:rPr>
              <a:t>flexible volume manufacturing</a:t>
            </a:r>
            <a:r>
              <a:rPr lang="en-US" altLang="ja-JP" sz="1400" dirty="0" smtClean="0">
                <a:ea typeface="Malgun Gothic" pitchFamily="34" charset="-127"/>
                <a:cs typeface="Arial" pitchFamily="34" charset="0"/>
              </a:rPr>
              <a:t>)</a:t>
            </a:r>
          </a:p>
          <a:p>
            <a:pPr marL="631825" indent="-273050">
              <a:buSzPct val="130000"/>
            </a:pPr>
            <a:r>
              <a:rPr lang="en-US" altLang="ja-JP" sz="1400" dirty="0" smtClean="0">
                <a:ea typeface="Malgun Gothic" pitchFamily="34" charset="-127"/>
                <a:cs typeface="Arial" pitchFamily="34" charset="0"/>
              </a:rPr>
              <a:t>High performance stand-alone Universal programmers</a:t>
            </a:r>
          </a:p>
          <a:p>
            <a:pPr marL="631825" indent="-273050">
              <a:buSzPct val="130000"/>
            </a:pPr>
            <a:r>
              <a:rPr lang="en-US" altLang="ja-JP" sz="1400" dirty="0" smtClean="0">
                <a:ea typeface="Malgun Gothic" pitchFamily="34" charset="-127"/>
                <a:cs typeface="Arial" pitchFamily="34" charset="0"/>
              </a:rPr>
              <a:t>In-System programmers</a:t>
            </a:r>
          </a:p>
          <a:p>
            <a:pPr marL="631825" indent="-273050">
              <a:buSzPct val="130000"/>
            </a:pPr>
            <a:r>
              <a:rPr lang="en-US" altLang="ja-JP" sz="1400" dirty="0" smtClean="0">
                <a:ea typeface="Malgun Gothic" pitchFamily="34" charset="-127"/>
                <a:cs typeface="Arial" pitchFamily="34" charset="0"/>
              </a:rPr>
              <a:t>Gang Programmers</a:t>
            </a:r>
          </a:p>
          <a:p>
            <a:pPr marL="631825" indent="-273050">
              <a:buSzPct val="130000"/>
            </a:pPr>
            <a:r>
              <a:rPr lang="en-US" altLang="ja-JP" sz="1400" dirty="0" smtClean="0">
                <a:ea typeface="Malgun Gothic" pitchFamily="34" charset="-127"/>
                <a:cs typeface="Arial" pitchFamily="34" charset="0"/>
              </a:rPr>
              <a:t>Fully automated programming system</a:t>
            </a:r>
            <a:endParaRPr lang="en-US" sz="1400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3367094" y="6572272"/>
            <a:ext cx="1062030" cy="285728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fld id="{93EA7818-3F15-4BA2-93F0-06A069E10B64}" type="datetime1">
              <a:rPr lang="en-US" smtClean="0"/>
              <a:pPr/>
              <a:t>5/18/2012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28596" y="6572272"/>
            <a:ext cx="2895600" cy="285728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Xeltek - General Presentation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96316" y="6572272"/>
            <a:ext cx="419088" cy="285752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248C6BF8-3AAA-45E4-8F73-F042B62DC641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1026" name="Picture 2" descr="E:\freelancing\xeltek\compliance_icons\iso_9001_icon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3162298"/>
            <a:ext cx="533400" cy="895350"/>
          </a:xfrm>
          <a:prstGeom prst="rect">
            <a:avLst/>
          </a:prstGeom>
          <a:noFill/>
        </p:spPr>
      </p:pic>
      <p:pic>
        <p:nvPicPr>
          <p:cNvPr id="1027" name="Picture 3" descr="E:\freelancing\xeltek\compliance_icons\iso_14001_icon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43042" y="3162298"/>
            <a:ext cx="523875" cy="895350"/>
          </a:xfrm>
          <a:prstGeom prst="rect">
            <a:avLst/>
          </a:prstGeom>
          <a:noFill/>
        </p:spPr>
      </p:pic>
      <p:pic>
        <p:nvPicPr>
          <p:cNvPr id="1028" name="Picture 4" descr="E:\freelancing\xeltek\compliance_icons\rohs_icon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43240" y="3162298"/>
            <a:ext cx="523875" cy="895350"/>
          </a:xfrm>
          <a:prstGeom prst="rect">
            <a:avLst/>
          </a:prstGeom>
          <a:noFill/>
        </p:spPr>
      </p:pic>
      <p:pic>
        <p:nvPicPr>
          <p:cNvPr id="1029" name="Picture 5" descr="E:\freelancing\xeltek\compliance_icons\ce_icon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33614" y="3162298"/>
            <a:ext cx="666750" cy="89535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freelancing\xeltek\powerpoint\icons\icons.pn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41733" y="2071678"/>
            <a:ext cx="362029" cy="357190"/>
          </a:xfrm>
          <a:prstGeom prst="rect">
            <a:avLst/>
          </a:prstGeom>
          <a:noFill/>
        </p:spPr>
      </p:pic>
      <p:pic>
        <p:nvPicPr>
          <p:cNvPr id="15" name="Picture 2" descr="E:\freelancing\xeltek\powerpoint\icons\icons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28001" y="3052956"/>
            <a:ext cx="368912" cy="376044"/>
          </a:xfrm>
          <a:prstGeom prst="rect">
            <a:avLst/>
          </a:prstGeom>
          <a:noFill/>
        </p:spPr>
      </p:pic>
      <p:pic>
        <p:nvPicPr>
          <p:cNvPr id="16" name="Picture 2" descr="E:\freelancing\xeltek\powerpoint\icons\icons.png"/>
          <p:cNvPicPr>
            <a:picLocks noChangeAspect="1" noChangeArrowheads="1"/>
          </p:cNvPicPr>
          <p:nvPr/>
        </p:nvPicPr>
        <p:blipFill>
          <a:blip r:embed="rId4" cstate="screen"/>
          <a:srcRect r="-325"/>
          <a:stretch>
            <a:fillRect/>
          </a:stretch>
        </p:blipFill>
        <p:spPr bwMode="auto">
          <a:xfrm>
            <a:off x="534960" y="3571877"/>
            <a:ext cx="381758" cy="375952"/>
          </a:xfrm>
          <a:prstGeom prst="rect">
            <a:avLst/>
          </a:prstGeom>
          <a:noFill/>
        </p:spPr>
      </p:pic>
      <p:pic>
        <p:nvPicPr>
          <p:cNvPr id="17" name="Picture 2" descr="E:\freelancing\xeltek\powerpoint\icons\icons.png"/>
          <p:cNvPicPr>
            <a:picLocks noChangeAspect="1" noChangeArrowheads="1"/>
          </p:cNvPicPr>
          <p:nvPr/>
        </p:nvPicPr>
        <p:blipFill>
          <a:blip r:embed="rId5" cstate="screen"/>
          <a:srcRect r="-322"/>
          <a:stretch>
            <a:fillRect/>
          </a:stretch>
        </p:blipFill>
        <p:spPr bwMode="auto">
          <a:xfrm>
            <a:off x="534960" y="4097344"/>
            <a:ext cx="383755" cy="349182"/>
          </a:xfrm>
          <a:prstGeom prst="rect">
            <a:avLst/>
          </a:prstGeom>
          <a:noFill/>
        </p:spPr>
      </p:pic>
      <p:pic>
        <p:nvPicPr>
          <p:cNvPr id="18" name="Picture 2" descr="E:\freelancing\xeltek\powerpoint\icons\icons.png"/>
          <p:cNvPicPr>
            <a:picLocks noChangeAspect="1" noChangeArrowheads="1"/>
          </p:cNvPicPr>
          <p:nvPr/>
        </p:nvPicPr>
        <p:blipFill>
          <a:blip r:embed="rId6" cstate="screen"/>
          <a:srcRect r="-324" b="-10751"/>
          <a:stretch>
            <a:fillRect/>
          </a:stretch>
        </p:blipFill>
        <p:spPr bwMode="auto">
          <a:xfrm>
            <a:off x="523847" y="5667389"/>
            <a:ext cx="392554" cy="428628"/>
          </a:xfrm>
          <a:prstGeom prst="rect">
            <a:avLst/>
          </a:prstGeom>
          <a:noFill/>
        </p:spPr>
      </p:pic>
      <p:pic>
        <p:nvPicPr>
          <p:cNvPr id="19" name="Picture 2" descr="E:\freelancing\xeltek\powerpoint\icons\icons.png"/>
          <p:cNvPicPr>
            <a:picLocks noChangeAspect="1" noChangeArrowheads="1"/>
          </p:cNvPicPr>
          <p:nvPr/>
        </p:nvPicPr>
        <p:blipFill>
          <a:blip r:embed="rId7" cstate="screen"/>
          <a:srcRect r="-325"/>
          <a:stretch>
            <a:fillRect/>
          </a:stretch>
        </p:blipFill>
        <p:spPr bwMode="auto">
          <a:xfrm>
            <a:off x="524885" y="4548049"/>
            <a:ext cx="393830" cy="428628"/>
          </a:xfrm>
          <a:prstGeom prst="rect">
            <a:avLst/>
          </a:prstGeom>
          <a:noFill/>
        </p:spPr>
      </p:pic>
      <p:pic>
        <p:nvPicPr>
          <p:cNvPr id="21" name="Picture 2" descr="E:\freelancing\xeltek\powerpoint\icons\icons.png"/>
          <p:cNvPicPr>
            <a:picLocks noChangeAspect="1" noChangeArrowheads="1"/>
          </p:cNvPicPr>
          <p:nvPr/>
        </p:nvPicPr>
        <p:blipFill>
          <a:blip r:embed="rId8" cstate="screen"/>
          <a:srcRect t="-14448" r="-322"/>
          <a:stretch>
            <a:fillRect/>
          </a:stretch>
        </p:blipFill>
        <p:spPr bwMode="auto">
          <a:xfrm>
            <a:off x="534960" y="5073514"/>
            <a:ext cx="383755" cy="417662"/>
          </a:xfrm>
          <a:prstGeom prst="rect">
            <a:avLst/>
          </a:prstGeom>
          <a:noFill/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A7818-3F15-4BA2-93F0-06A069E10B64}" type="datetime1">
              <a:rPr lang="en-US" smtClean="0"/>
              <a:pPr/>
              <a:t>5/18/2012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dirty="0" smtClean="0"/>
              <a:t>Xeltek - General Presentation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48C6BF8-3AAA-45E4-8F73-F042B62DC641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58204" cy="1012810"/>
          </a:xfrm>
        </p:spPr>
        <p:txBody>
          <a:bodyPr/>
          <a:lstStyle/>
          <a:p>
            <a:r>
              <a:rPr lang="en-US" dirty="0" smtClean="0"/>
              <a:t>Get in touch with 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1538" y="2000240"/>
            <a:ext cx="3643338" cy="4286280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US" sz="2400" dirty="0" smtClean="0"/>
              <a:t>1296 </a:t>
            </a:r>
            <a:r>
              <a:rPr lang="en-US" sz="2400" dirty="0" err="1" smtClean="0"/>
              <a:t>Kifer</a:t>
            </a:r>
            <a:r>
              <a:rPr lang="en-US" sz="2400" dirty="0" smtClean="0"/>
              <a:t> Rd. Suite # 605</a:t>
            </a:r>
            <a:br>
              <a:rPr lang="en-US" sz="2400" dirty="0" smtClean="0"/>
            </a:br>
            <a:r>
              <a:rPr lang="en-US" sz="2400" dirty="0" smtClean="0"/>
              <a:t>Sunnyvale, CA 94086, USA</a:t>
            </a:r>
          </a:p>
          <a:p>
            <a:pPr marL="0" indent="0">
              <a:lnSpc>
                <a:spcPct val="160000"/>
              </a:lnSpc>
              <a:buNone/>
            </a:pPr>
            <a:r>
              <a:rPr lang="en-US" sz="1000" dirty="0" smtClean="0"/>
              <a:t/>
            </a:r>
            <a:br>
              <a:rPr lang="en-US" sz="1000" dirty="0" smtClean="0"/>
            </a:br>
            <a:r>
              <a:rPr lang="en-US" sz="2400" dirty="0" smtClean="0"/>
              <a:t>Tel: (408)530-8080</a:t>
            </a:r>
            <a:br>
              <a:rPr lang="en-US" sz="2400" dirty="0" smtClean="0"/>
            </a:br>
            <a:r>
              <a:rPr lang="en-US" sz="2400" dirty="0" smtClean="0"/>
              <a:t>Fax: (408)530-0096</a:t>
            </a:r>
            <a:br>
              <a:rPr lang="en-US" sz="2400" dirty="0" smtClean="0"/>
            </a:br>
            <a:r>
              <a:rPr lang="en-US" sz="2400" dirty="0" smtClean="0"/>
              <a:t>Email: info@xeltek.com</a:t>
            </a:r>
            <a:br>
              <a:rPr lang="en-US" sz="2400" dirty="0" smtClean="0"/>
            </a:br>
            <a:r>
              <a:rPr lang="en-US" sz="2400" dirty="0" smtClean="0"/>
              <a:t>Facebook.com/</a:t>
            </a:r>
            <a:r>
              <a:rPr lang="en-US" sz="2400" dirty="0" err="1" smtClean="0"/>
              <a:t>xeltek</a:t>
            </a:r>
            <a:endParaRPr lang="en-US" sz="2400" dirty="0" smtClean="0"/>
          </a:p>
          <a:p>
            <a:pPr marL="0" indent="0">
              <a:lnSpc>
                <a:spcPct val="160000"/>
              </a:lnSpc>
              <a:buNone/>
            </a:pPr>
            <a:r>
              <a:rPr lang="en-US" sz="2400" dirty="0" smtClean="0"/>
              <a:t>Twitter.com/</a:t>
            </a:r>
            <a:r>
              <a:rPr lang="en-US" sz="2400" dirty="0" err="1" smtClean="0"/>
              <a:t>SuperPro</a:t>
            </a:r>
            <a:endParaRPr lang="en-US" sz="2400" dirty="0" smtClean="0"/>
          </a:p>
          <a:p>
            <a:pPr marL="0" indent="0">
              <a:lnSpc>
                <a:spcPct val="160000"/>
              </a:lnSpc>
              <a:buNone/>
            </a:pPr>
            <a:r>
              <a:rPr lang="en-US" sz="2400" dirty="0" smtClean="0">
                <a:solidFill>
                  <a:srgbClr val="902038"/>
                </a:solidFill>
              </a:rPr>
              <a:t>www.xeltek.com</a:t>
            </a:r>
            <a:endParaRPr lang="en-US" sz="2400" dirty="0">
              <a:solidFill>
                <a:srgbClr val="902038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7171" y="1321579"/>
            <a:ext cx="8286808" cy="50006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Your Partner for Cost Effective Device Programming Solutions</a:t>
            </a:r>
          </a:p>
        </p:txBody>
      </p:sp>
      <p:pic>
        <p:nvPicPr>
          <p:cNvPr id="9" name="Picture 2" descr="E:\freelancing\xeltek\powerpoint\logo_motto_sp-01-01.png"/>
          <p:cNvPicPr>
            <a:picLocks noChangeAspect="1" noChangeArrowheads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5357818" y="5482663"/>
            <a:ext cx="3286148" cy="589543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E:\freelancing\xeltek\wallpapers_xeltek\word_cloud\word_cloud_v4u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Xeltek Customers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5861"/>
            <a:ext cx="8229600" cy="1357321"/>
          </a:xfrm>
        </p:spPr>
        <p:txBody>
          <a:bodyPr>
            <a:normAutofit lnSpcReduction="10000"/>
          </a:bodyPr>
          <a:lstStyle/>
          <a:p>
            <a:r>
              <a:rPr lang="en-US" sz="2000" dirty="0" smtClean="0"/>
              <a:t>Our customers add value to their products through software and we support their programming needs for engineering development</a:t>
            </a:r>
          </a:p>
          <a:p>
            <a:r>
              <a:rPr lang="en-US" sz="2000" dirty="0" smtClean="0"/>
              <a:t>Broad customer base which spans over multiple industries</a:t>
            </a:r>
          </a:p>
          <a:p>
            <a:r>
              <a:rPr lang="en-US" sz="2000" dirty="0" smtClean="0"/>
              <a:t>Here are just a few customers:</a:t>
            </a:r>
            <a:endParaRPr lang="en-US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A7818-3F15-4BA2-93F0-06A069E10B64}" type="datetime1">
              <a:rPr lang="en-US" smtClean="0"/>
              <a:pPr/>
              <a:t>5/18/2012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Xeltek - General Presentation</a:t>
            </a:r>
            <a:endParaRPr lang="en-US" dirty="0"/>
          </a:p>
        </p:txBody>
      </p:sp>
      <p:pic>
        <p:nvPicPr>
          <p:cNvPr id="16422" name="Picture 38" descr="E:\freelancing\xeltek\website_redesign\clients\client_logo-0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31487" y="5143512"/>
            <a:ext cx="1226793" cy="928694"/>
          </a:xfrm>
          <a:prstGeom prst="rect">
            <a:avLst/>
          </a:prstGeom>
          <a:noFill/>
        </p:spPr>
      </p:pic>
      <p:pic>
        <p:nvPicPr>
          <p:cNvPr id="16423" name="Picture 39" descr="E:\freelancing\xeltek\website_redesign\clients\client_logo-1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2893215"/>
            <a:ext cx="1226793" cy="928694"/>
          </a:xfrm>
          <a:prstGeom prst="rect">
            <a:avLst/>
          </a:prstGeom>
          <a:noFill/>
        </p:spPr>
      </p:pic>
      <p:pic>
        <p:nvPicPr>
          <p:cNvPr id="16424" name="Picture 40" descr="E:\freelancing\xeltek\website_redesign\clients\client_logo-1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76622" y="5143512"/>
            <a:ext cx="1226793" cy="928694"/>
          </a:xfrm>
          <a:prstGeom prst="rect">
            <a:avLst/>
          </a:prstGeom>
          <a:noFill/>
        </p:spPr>
      </p:pic>
      <p:pic>
        <p:nvPicPr>
          <p:cNvPr id="16425" name="Picture 41" descr="E:\freelancing\xeltek\website_redesign\clients\client_logo-12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21756" y="5143512"/>
            <a:ext cx="1226793" cy="928694"/>
          </a:xfrm>
          <a:prstGeom prst="rect">
            <a:avLst/>
          </a:prstGeom>
          <a:noFill/>
        </p:spPr>
      </p:pic>
      <p:pic>
        <p:nvPicPr>
          <p:cNvPr id="16426" name="Picture 42" descr="E:\freelancing\xeltek\website_redesign\clients\client_logo-13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66890" y="5143512"/>
            <a:ext cx="1226793" cy="928694"/>
          </a:xfrm>
          <a:prstGeom prst="rect">
            <a:avLst/>
          </a:prstGeom>
          <a:noFill/>
        </p:spPr>
      </p:pic>
      <p:pic>
        <p:nvPicPr>
          <p:cNvPr id="16427" name="Picture 43" descr="E:\freelancing\xeltek\website_redesign\clients\client_logo-14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812024" y="5143512"/>
            <a:ext cx="1226793" cy="928694"/>
          </a:xfrm>
          <a:prstGeom prst="rect">
            <a:avLst/>
          </a:prstGeom>
          <a:noFill/>
        </p:spPr>
      </p:pic>
      <p:pic>
        <p:nvPicPr>
          <p:cNvPr id="16428" name="Picture 44" descr="E:\freelancing\xeltek\website_redesign\clients\client_logo-15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57158" y="5143512"/>
            <a:ext cx="1226793" cy="928694"/>
          </a:xfrm>
          <a:prstGeom prst="rect">
            <a:avLst/>
          </a:prstGeom>
          <a:noFill/>
        </p:spPr>
      </p:pic>
      <p:pic>
        <p:nvPicPr>
          <p:cNvPr id="16429" name="Picture 45" descr="E:\freelancing\xeltek\website_redesign\clients\client_logo-16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631487" y="4000504"/>
            <a:ext cx="1226793" cy="928694"/>
          </a:xfrm>
          <a:prstGeom prst="rect">
            <a:avLst/>
          </a:prstGeom>
          <a:noFill/>
        </p:spPr>
      </p:pic>
      <p:pic>
        <p:nvPicPr>
          <p:cNvPr id="16430" name="Picture 46" descr="E:\freelancing\xeltek\website_redesign\clients\client_logo-17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176622" y="4000504"/>
            <a:ext cx="1226793" cy="928694"/>
          </a:xfrm>
          <a:prstGeom prst="rect">
            <a:avLst/>
          </a:prstGeom>
          <a:noFill/>
        </p:spPr>
      </p:pic>
      <p:pic>
        <p:nvPicPr>
          <p:cNvPr id="16431" name="Picture 47" descr="E:\freelancing\xeltek\website_redesign\clients\client_logo-18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721756" y="4000504"/>
            <a:ext cx="1226793" cy="928694"/>
          </a:xfrm>
          <a:prstGeom prst="rect">
            <a:avLst/>
          </a:prstGeom>
          <a:noFill/>
        </p:spPr>
      </p:pic>
      <p:pic>
        <p:nvPicPr>
          <p:cNvPr id="16432" name="Picture 48" descr="E:\freelancing\xeltek\website_redesign\clients\client_logo-01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266890" y="4000504"/>
            <a:ext cx="1226793" cy="928694"/>
          </a:xfrm>
          <a:prstGeom prst="rect">
            <a:avLst/>
          </a:prstGeom>
          <a:noFill/>
        </p:spPr>
      </p:pic>
      <p:pic>
        <p:nvPicPr>
          <p:cNvPr id="16433" name="Picture 49" descr="E:\freelancing\xeltek\website_redesign\clients\client_logo-02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812024" y="4000504"/>
            <a:ext cx="1226793" cy="928694"/>
          </a:xfrm>
          <a:prstGeom prst="rect">
            <a:avLst/>
          </a:prstGeom>
          <a:noFill/>
        </p:spPr>
      </p:pic>
      <p:pic>
        <p:nvPicPr>
          <p:cNvPr id="16434" name="Picture 50" descr="E:\freelancing\xeltek\website_redesign\clients\client_logo-03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57158" y="4000504"/>
            <a:ext cx="1226793" cy="928694"/>
          </a:xfrm>
          <a:prstGeom prst="rect">
            <a:avLst/>
          </a:prstGeom>
          <a:noFill/>
        </p:spPr>
      </p:pic>
      <p:pic>
        <p:nvPicPr>
          <p:cNvPr id="16435" name="Picture 51" descr="E:\freelancing\xeltek\website_redesign\clients\client_logo-04.pn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631487" y="2893215"/>
            <a:ext cx="1226793" cy="928694"/>
          </a:xfrm>
          <a:prstGeom prst="rect">
            <a:avLst/>
          </a:prstGeom>
          <a:noFill/>
        </p:spPr>
      </p:pic>
      <p:pic>
        <p:nvPicPr>
          <p:cNvPr id="16436" name="Picture 52" descr="E:\freelancing\xeltek\website_redesign\clients\client_logo-05.pn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6176622" y="2893215"/>
            <a:ext cx="1226793" cy="928694"/>
          </a:xfrm>
          <a:prstGeom prst="rect">
            <a:avLst/>
          </a:prstGeom>
          <a:noFill/>
        </p:spPr>
      </p:pic>
      <p:pic>
        <p:nvPicPr>
          <p:cNvPr id="16437" name="Picture 53" descr="E:\freelancing\xeltek\website_redesign\clients\client_logo-06.png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4721756" y="2893215"/>
            <a:ext cx="1226793" cy="928694"/>
          </a:xfrm>
          <a:prstGeom prst="rect">
            <a:avLst/>
          </a:prstGeom>
          <a:noFill/>
        </p:spPr>
      </p:pic>
      <p:pic>
        <p:nvPicPr>
          <p:cNvPr id="16438" name="Picture 54" descr="E:\freelancing\xeltek\website_redesign\clients\client_logo-07.png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3266890" y="2893215"/>
            <a:ext cx="1226793" cy="928694"/>
          </a:xfrm>
          <a:prstGeom prst="rect">
            <a:avLst/>
          </a:prstGeom>
          <a:noFill/>
        </p:spPr>
      </p:pic>
      <p:pic>
        <p:nvPicPr>
          <p:cNvPr id="16439" name="Picture 55" descr="E:\freelancing\xeltek\website_redesign\clients\client_logo-08.png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1812024" y="2893215"/>
            <a:ext cx="1226793" cy="928694"/>
          </a:xfrm>
          <a:prstGeom prst="rect">
            <a:avLst/>
          </a:prstGeom>
          <a:noFill/>
        </p:spPr>
      </p:pic>
      <p:sp>
        <p:nvSpPr>
          <p:cNvPr id="60" name="TextBox 59"/>
          <p:cNvSpPr txBox="1"/>
          <p:nvPr/>
        </p:nvSpPr>
        <p:spPr>
          <a:xfrm>
            <a:off x="6858016" y="6072206"/>
            <a:ext cx="20808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…and many more!</a:t>
            </a:r>
            <a:endParaRPr lang="en-US" sz="20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Industry Leader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5861"/>
            <a:ext cx="8229600" cy="1785949"/>
          </a:xfrm>
        </p:spPr>
        <p:txBody>
          <a:bodyPr>
            <a:normAutofit/>
          </a:bodyPr>
          <a:lstStyle/>
          <a:p>
            <a:pPr marL="263525" indent="-263525">
              <a:buSzPct val="130000"/>
            </a:pPr>
            <a:r>
              <a:rPr lang="en-US" sz="2000" dirty="0" smtClean="0">
                <a:ea typeface="Malgun Gothic" pitchFamily="34" charset="-127"/>
                <a:cs typeface="Arial" pitchFamily="34" charset="0"/>
              </a:rPr>
              <a:t>Widest </a:t>
            </a:r>
            <a:r>
              <a:rPr lang="en-US" altLang="ja-JP" sz="2000" dirty="0" smtClean="0">
                <a:ea typeface="Malgun Gothic" pitchFamily="34" charset="-127"/>
                <a:cs typeface="Arial" pitchFamily="34" charset="0"/>
              </a:rPr>
              <a:t>range of programming solutions:</a:t>
            </a:r>
          </a:p>
          <a:p>
            <a:pPr marL="536575" indent="-273050">
              <a:buSzPct val="130000"/>
            </a:pPr>
            <a:r>
              <a:rPr lang="en-US" altLang="ja-JP" sz="1400" dirty="0" smtClean="0">
                <a:ea typeface="Malgun Gothic" pitchFamily="34" charset="-127"/>
                <a:cs typeface="Arial" pitchFamily="34" charset="0"/>
              </a:rPr>
              <a:t>Cluster programmers (new technology in </a:t>
            </a:r>
            <a:r>
              <a:rPr lang="en-US" altLang="ja-JP" sz="1400" b="1" dirty="0" smtClean="0">
                <a:ea typeface="Malgun Gothic" pitchFamily="34" charset="-127"/>
                <a:cs typeface="Arial" pitchFamily="34" charset="0"/>
              </a:rPr>
              <a:t>flexible volume manufacturing</a:t>
            </a:r>
            <a:r>
              <a:rPr lang="en-US" altLang="ja-JP" sz="1400" dirty="0" smtClean="0">
                <a:ea typeface="Malgun Gothic" pitchFamily="34" charset="-127"/>
                <a:cs typeface="Arial" pitchFamily="34" charset="0"/>
              </a:rPr>
              <a:t>)</a:t>
            </a:r>
          </a:p>
          <a:p>
            <a:pPr marL="536575" indent="-273050">
              <a:buSzPct val="130000"/>
            </a:pPr>
            <a:r>
              <a:rPr lang="en-US" altLang="ja-JP" sz="1400" dirty="0" smtClean="0">
                <a:ea typeface="Malgun Gothic" pitchFamily="34" charset="-127"/>
                <a:cs typeface="Arial" pitchFamily="34" charset="0"/>
              </a:rPr>
              <a:t>High performance stand-alone Universal programmers</a:t>
            </a:r>
          </a:p>
          <a:p>
            <a:pPr marL="536575" indent="-273050">
              <a:buSzPct val="130000"/>
            </a:pPr>
            <a:r>
              <a:rPr lang="en-US" altLang="ja-JP" sz="1400" dirty="0" smtClean="0">
                <a:ea typeface="Malgun Gothic" pitchFamily="34" charset="-127"/>
                <a:cs typeface="Arial" pitchFamily="34" charset="0"/>
              </a:rPr>
              <a:t>Gang Programmers</a:t>
            </a:r>
          </a:p>
          <a:p>
            <a:pPr marL="536575" indent="-273050">
              <a:buSzPct val="130000"/>
            </a:pPr>
            <a:r>
              <a:rPr lang="en-US" altLang="ja-JP" sz="1400" dirty="0" smtClean="0">
                <a:ea typeface="Malgun Gothic" pitchFamily="34" charset="-127"/>
                <a:cs typeface="Arial" pitchFamily="34" charset="0"/>
              </a:rPr>
              <a:t>In-System programmers</a:t>
            </a:r>
          </a:p>
          <a:p>
            <a:pPr marL="536575" indent="-273050">
              <a:buSzPct val="130000"/>
            </a:pPr>
            <a:r>
              <a:rPr lang="en-US" altLang="ja-JP" sz="1400" dirty="0" smtClean="0">
                <a:ea typeface="Malgun Gothic" pitchFamily="34" charset="-127"/>
                <a:cs typeface="Arial" pitchFamily="34" charset="0"/>
              </a:rPr>
              <a:t>Fully automated programming system</a:t>
            </a:r>
            <a:endParaRPr lang="en-US" sz="1400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fld id="{93EA7818-3F15-4BA2-93F0-06A069E10B64}" type="datetime1">
              <a:rPr lang="en-US" smtClean="0"/>
              <a:pPr/>
              <a:t>5/18/2012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Xeltek - General Presentation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248C6BF8-3AAA-45E4-8F73-F042B62DC641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17" name="Rounded Rectangle 16"/>
          <p:cNvSpPr/>
          <p:nvPr/>
        </p:nvSpPr>
        <p:spPr>
          <a:xfrm>
            <a:off x="357158" y="3429000"/>
            <a:ext cx="2000264" cy="625083"/>
          </a:xfrm>
          <a:prstGeom prst="roundRect">
            <a:avLst>
              <a:gd name="adj" fmla="val 5069"/>
            </a:avLst>
          </a:prstGeom>
          <a:solidFill>
            <a:srgbClr val="902038"/>
          </a:solidFill>
          <a:ln w="3175">
            <a:solidFill>
              <a:srgbClr val="9020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57158" y="4000504"/>
            <a:ext cx="2000264" cy="1857388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362" name="Picture 2" descr="E:\freelancing\xeltek\website_redesign\web_images\univ_progr_im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4881762"/>
            <a:ext cx="2000264" cy="976129"/>
          </a:xfrm>
          <a:prstGeom prst="rect">
            <a:avLst/>
          </a:prstGeom>
          <a:noFill/>
        </p:spPr>
      </p:pic>
      <p:sp>
        <p:nvSpPr>
          <p:cNvPr id="16" name="Rectangle 15"/>
          <p:cNvSpPr/>
          <p:nvPr/>
        </p:nvSpPr>
        <p:spPr>
          <a:xfrm>
            <a:off x="484794" y="4109446"/>
            <a:ext cx="1750232" cy="1248380"/>
          </a:xfrm>
          <a:prstGeom prst="rect">
            <a:avLst/>
          </a:prstGeom>
          <a:solidFill>
            <a:srgbClr val="1994D1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428596" y="3400523"/>
            <a:ext cx="175023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>
                    <a:lumMod val="95000"/>
                  </a:schemeClr>
                </a:solidFill>
              </a:rPr>
              <a:t>Universal</a:t>
            </a:r>
            <a:r>
              <a:rPr lang="en-US" sz="1600" dirty="0" smtClean="0">
                <a:solidFill>
                  <a:schemeClr val="bg1">
                    <a:lumMod val="95000"/>
                  </a:schemeClr>
                </a:solidFill>
              </a:rPr>
              <a:t/>
            </a:r>
            <a:br>
              <a:rPr lang="en-US" sz="1600" dirty="0" smtClean="0">
                <a:solidFill>
                  <a:schemeClr val="bg1">
                    <a:lumMod val="95000"/>
                  </a:schemeClr>
                </a:solidFill>
              </a:rPr>
            </a:br>
            <a:r>
              <a:rPr lang="en-US" sz="1600" dirty="0" smtClean="0">
                <a:solidFill>
                  <a:schemeClr val="bg1">
                    <a:lumMod val="95000"/>
                  </a:schemeClr>
                </a:solidFill>
              </a:rPr>
              <a:t>programmers</a:t>
            </a:r>
            <a:endParaRPr lang="en-US" sz="16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00034" y="4119397"/>
            <a:ext cx="15335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indent="-180975">
              <a:buClr>
                <a:schemeClr val="bg1"/>
              </a:buClr>
              <a:buFont typeface="Arial" pitchFamily="34" charset="0"/>
              <a:buChar char="»"/>
            </a:pPr>
            <a:r>
              <a:rPr lang="it-IT" sz="1200" dirty="0" smtClean="0">
                <a:solidFill>
                  <a:schemeClr val="bg1">
                    <a:lumMod val="95000"/>
                  </a:schemeClr>
                </a:solidFill>
              </a:rPr>
              <a:t>SuperPro 5000</a:t>
            </a:r>
          </a:p>
          <a:p>
            <a:pPr marL="180975" indent="-180975">
              <a:buClr>
                <a:schemeClr val="bg1"/>
              </a:buClr>
              <a:buFont typeface="Arial" pitchFamily="34" charset="0"/>
              <a:buChar char="»"/>
            </a:pPr>
            <a:r>
              <a:rPr lang="it-IT" sz="1200" dirty="0" smtClean="0">
                <a:solidFill>
                  <a:schemeClr val="bg1">
                    <a:lumMod val="95000"/>
                  </a:schemeClr>
                </a:solidFill>
              </a:rPr>
              <a:t>SuperPro 5000E</a:t>
            </a:r>
          </a:p>
          <a:p>
            <a:pPr marL="180975" indent="-180975">
              <a:buClr>
                <a:schemeClr val="bg1"/>
              </a:buClr>
              <a:buFont typeface="Arial" pitchFamily="34" charset="0"/>
              <a:buChar char="»"/>
            </a:pPr>
            <a:r>
              <a:rPr lang="it-IT" sz="1200" dirty="0" smtClean="0">
                <a:solidFill>
                  <a:schemeClr val="bg1">
                    <a:lumMod val="95000"/>
                  </a:schemeClr>
                </a:solidFill>
              </a:rPr>
              <a:t>SuperPro 7000</a:t>
            </a:r>
          </a:p>
          <a:p>
            <a:pPr marL="180975" indent="-180975">
              <a:buClr>
                <a:schemeClr val="bg1"/>
              </a:buClr>
              <a:buFont typeface="Arial" pitchFamily="34" charset="0"/>
              <a:buChar char="»"/>
            </a:pPr>
            <a:r>
              <a:rPr lang="it-IT" sz="1200" dirty="0" smtClean="0">
                <a:solidFill>
                  <a:schemeClr val="bg1">
                    <a:lumMod val="95000"/>
                  </a:schemeClr>
                </a:solidFill>
              </a:rPr>
              <a:t>SuperPro 501S</a:t>
            </a:r>
          </a:p>
          <a:p>
            <a:pPr marL="180975" indent="-180975">
              <a:buClr>
                <a:schemeClr val="bg1"/>
              </a:buClr>
              <a:buFont typeface="Arial" pitchFamily="34" charset="0"/>
              <a:buChar char="»"/>
            </a:pPr>
            <a:r>
              <a:rPr lang="it-IT" sz="1200" dirty="0" smtClean="0">
                <a:solidFill>
                  <a:schemeClr val="bg1">
                    <a:lumMod val="95000"/>
                  </a:schemeClr>
                </a:solidFill>
              </a:rPr>
              <a:t>SuperPro 500P</a:t>
            </a:r>
          </a:p>
          <a:p>
            <a:pPr marL="180975" indent="-180975">
              <a:buClr>
                <a:schemeClr val="bg1"/>
              </a:buClr>
              <a:buFont typeface="Arial" pitchFamily="34" charset="0"/>
              <a:buChar char="»"/>
            </a:pPr>
            <a:r>
              <a:rPr lang="it-IT" sz="1200" dirty="0" smtClean="0">
                <a:solidFill>
                  <a:schemeClr val="bg1">
                    <a:lumMod val="95000"/>
                  </a:schemeClr>
                </a:solidFill>
              </a:rPr>
              <a:t>SuperPro M </a:t>
            </a:r>
            <a:r>
              <a:rPr lang="it-IT" sz="1200" b="1" dirty="0" smtClean="0">
                <a:solidFill>
                  <a:schemeClr val="bg1">
                    <a:lumMod val="95000"/>
                  </a:schemeClr>
                </a:solidFill>
              </a:rPr>
              <a:t>NEW!</a:t>
            </a:r>
            <a:endParaRPr lang="en-US" sz="12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2500298" y="3429000"/>
            <a:ext cx="2000264" cy="625083"/>
          </a:xfrm>
          <a:prstGeom prst="roundRect">
            <a:avLst>
              <a:gd name="adj" fmla="val 5069"/>
            </a:avLst>
          </a:prstGeom>
          <a:solidFill>
            <a:srgbClr val="902038"/>
          </a:solidFill>
          <a:ln w="3175">
            <a:solidFill>
              <a:srgbClr val="9020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/>
          <p:cNvSpPr/>
          <p:nvPr/>
        </p:nvSpPr>
        <p:spPr>
          <a:xfrm>
            <a:off x="2500298" y="4000504"/>
            <a:ext cx="2000264" cy="1857388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TextBox 51"/>
          <p:cNvSpPr txBox="1"/>
          <p:nvPr/>
        </p:nvSpPr>
        <p:spPr>
          <a:xfrm>
            <a:off x="2571736" y="3400523"/>
            <a:ext cx="175023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>
                    <a:lumMod val="95000"/>
                  </a:schemeClr>
                </a:solidFill>
              </a:rPr>
              <a:t>Production</a:t>
            </a:r>
            <a:r>
              <a:rPr lang="en-US" sz="1600" dirty="0" smtClean="0">
                <a:solidFill>
                  <a:schemeClr val="bg1">
                    <a:lumMod val="95000"/>
                  </a:schemeClr>
                </a:solidFill>
              </a:rPr>
              <a:t/>
            </a:r>
            <a:br>
              <a:rPr lang="en-US" sz="1600" dirty="0" smtClean="0">
                <a:solidFill>
                  <a:schemeClr val="bg1">
                    <a:lumMod val="95000"/>
                  </a:schemeClr>
                </a:solidFill>
              </a:rPr>
            </a:br>
            <a:r>
              <a:rPr lang="en-US" sz="1600" dirty="0" smtClean="0">
                <a:solidFill>
                  <a:schemeClr val="bg1">
                    <a:lumMod val="95000"/>
                  </a:schemeClr>
                </a:solidFill>
              </a:rPr>
              <a:t>programmers</a:t>
            </a:r>
            <a:endParaRPr lang="en-US" sz="16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4643438" y="3429000"/>
            <a:ext cx="2000264" cy="625083"/>
          </a:xfrm>
          <a:prstGeom prst="roundRect">
            <a:avLst>
              <a:gd name="adj" fmla="val 5069"/>
            </a:avLst>
          </a:prstGeom>
          <a:solidFill>
            <a:srgbClr val="902038"/>
          </a:solidFill>
          <a:ln w="3175">
            <a:solidFill>
              <a:srgbClr val="9020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/>
          <p:cNvSpPr/>
          <p:nvPr/>
        </p:nvSpPr>
        <p:spPr>
          <a:xfrm>
            <a:off x="4643438" y="4000504"/>
            <a:ext cx="2000264" cy="1857388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TextBox 57"/>
          <p:cNvSpPr txBox="1"/>
          <p:nvPr/>
        </p:nvSpPr>
        <p:spPr>
          <a:xfrm>
            <a:off x="4714876" y="3400523"/>
            <a:ext cx="175023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>
                    <a:lumMod val="95000"/>
                  </a:schemeClr>
                </a:solidFill>
              </a:rPr>
              <a:t>In-System</a:t>
            </a:r>
            <a:r>
              <a:rPr lang="en-US" sz="1600" dirty="0" smtClean="0">
                <a:solidFill>
                  <a:schemeClr val="bg1">
                    <a:lumMod val="95000"/>
                  </a:schemeClr>
                </a:solidFill>
              </a:rPr>
              <a:t/>
            </a:r>
            <a:br>
              <a:rPr lang="en-US" sz="1600" dirty="0" smtClean="0">
                <a:solidFill>
                  <a:schemeClr val="bg1">
                    <a:lumMod val="95000"/>
                  </a:schemeClr>
                </a:solidFill>
              </a:rPr>
            </a:br>
            <a:r>
              <a:rPr lang="en-US" sz="1600" dirty="0" smtClean="0">
                <a:solidFill>
                  <a:schemeClr val="bg1">
                    <a:lumMod val="95000"/>
                  </a:schemeClr>
                </a:solidFill>
              </a:rPr>
              <a:t>programmers</a:t>
            </a:r>
            <a:endParaRPr lang="en-US" sz="16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60" name="Rounded Rectangle 59"/>
          <p:cNvSpPr/>
          <p:nvPr/>
        </p:nvSpPr>
        <p:spPr>
          <a:xfrm>
            <a:off x="6786578" y="3429000"/>
            <a:ext cx="2000264" cy="625083"/>
          </a:xfrm>
          <a:prstGeom prst="roundRect">
            <a:avLst>
              <a:gd name="adj" fmla="val 5069"/>
            </a:avLst>
          </a:prstGeom>
          <a:solidFill>
            <a:srgbClr val="902038"/>
          </a:solidFill>
          <a:ln w="3175">
            <a:solidFill>
              <a:srgbClr val="9020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/>
          <p:cNvSpPr/>
          <p:nvPr/>
        </p:nvSpPr>
        <p:spPr>
          <a:xfrm>
            <a:off x="6786578" y="4000504"/>
            <a:ext cx="2000264" cy="1857388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TextBox 63"/>
          <p:cNvSpPr txBox="1"/>
          <p:nvPr/>
        </p:nvSpPr>
        <p:spPr>
          <a:xfrm>
            <a:off x="6858016" y="3400523"/>
            <a:ext cx="175023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>
                    <a:lumMod val="95000"/>
                  </a:schemeClr>
                </a:solidFill>
              </a:rPr>
              <a:t>Automated</a:t>
            </a:r>
            <a:r>
              <a:rPr lang="en-US" sz="1600" dirty="0" smtClean="0">
                <a:solidFill>
                  <a:schemeClr val="bg1">
                    <a:lumMod val="95000"/>
                  </a:schemeClr>
                </a:solidFill>
              </a:rPr>
              <a:t/>
            </a:r>
            <a:br>
              <a:rPr lang="en-US" sz="1600" dirty="0" smtClean="0">
                <a:solidFill>
                  <a:schemeClr val="bg1">
                    <a:lumMod val="95000"/>
                  </a:schemeClr>
                </a:solidFill>
              </a:rPr>
            </a:br>
            <a:r>
              <a:rPr lang="en-US" sz="1600" dirty="0" smtClean="0">
                <a:solidFill>
                  <a:schemeClr val="bg1">
                    <a:lumMod val="95000"/>
                  </a:schemeClr>
                </a:solidFill>
              </a:rPr>
              <a:t>programmers</a:t>
            </a:r>
            <a:endParaRPr lang="en-US" sz="1600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15363" name="Picture 3" descr="E:\freelancing\xeltek\website_redesign\web_images\prod_progr_sectio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0299" y="4898087"/>
            <a:ext cx="2000263" cy="959804"/>
          </a:xfrm>
          <a:prstGeom prst="rect">
            <a:avLst/>
          </a:prstGeom>
          <a:noFill/>
        </p:spPr>
      </p:pic>
      <p:pic>
        <p:nvPicPr>
          <p:cNvPr id="15364" name="Picture 4" descr="E:\freelancing\xeltek\website_redesign\web_images\isp_progr_img.png"/>
          <p:cNvPicPr>
            <a:picLocks noChangeAspect="1" noChangeArrowheads="1"/>
          </p:cNvPicPr>
          <p:nvPr/>
        </p:nvPicPr>
        <p:blipFill>
          <a:blip r:embed="rId4" cstate="print"/>
          <a:srcRect l="3615"/>
          <a:stretch>
            <a:fillRect/>
          </a:stretch>
        </p:blipFill>
        <p:spPr bwMode="auto">
          <a:xfrm>
            <a:off x="4643438" y="4857759"/>
            <a:ext cx="2000264" cy="1000133"/>
          </a:xfrm>
          <a:prstGeom prst="rect">
            <a:avLst/>
          </a:prstGeom>
          <a:noFill/>
        </p:spPr>
      </p:pic>
      <p:pic>
        <p:nvPicPr>
          <p:cNvPr id="15365" name="Picture 5" descr="E:\freelancing\xeltek\website_redesign\web_images\automated_progr_section.png"/>
          <p:cNvPicPr>
            <a:picLocks noChangeAspect="1" noChangeArrowheads="1"/>
          </p:cNvPicPr>
          <p:nvPr/>
        </p:nvPicPr>
        <p:blipFill>
          <a:blip r:embed="rId5" cstate="print"/>
          <a:srcRect r="6667"/>
          <a:stretch>
            <a:fillRect/>
          </a:stretch>
        </p:blipFill>
        <p:spPr bwMode="auto">
          <a:xfrm>
            <a:off x="6786578" y="4786321"/>
            <a:ext cx="2000264" cy="1071570"/>
          </a:xfrm>
          <a:prstGeom prst="rect">
            <a:avLst/>
          </a:prstGeom>
          <a:noFill/>
        </p:spPr>
      </p:pic>
      <p:sp>
        <p:nvSpPr>
          <p:cNvPr id="51" name="Rectangle 50"/>
          <p:cNvSpPr/>
          <p:nvPr/>
        </p:nvSpPr>
        <p:spPr>
          <a:xfrm>
            <a:off x="2627934" y="4109446"/>
            <a:ext cx="1750232" cy="962628"/>
          </a:xfrm>
          <a:prstGeom prst="rect">
            <a:avLst/>
          </a:prstGeom>
          <a:solidFill>
            <a:srgbClr val="1994D1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TextBox 52"/>
          <p:cNvSpPr txBox="1"/>
          <p:nvPr/>
        </p:nvSpPr>
        <p:spPr>
          <a:xfrm>
            <a:off x="2624122" y="4119397"/>
            <a:ext cx="18573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indent="-180975">
              <a:buClr>
                <a:schemeClr val="bg1"/>
              </a:buClr>
              <a:buFont typeface="Arial" pitchFamily="34" charset="0"/>
              <a:buChar char="»"/>
            </a:pPr>
            <a:r>
              <a:rPr lang="en-US" sz="1200" dirty="0" smtClean="0">
                <a:solidFill>
                  <a:schemeClr val="bg1">
                    <a:lumMod val="95000"/>
                  </a:schemeClr>
                </a:solidFill>
              </a:rPr>
              <a:t>SuperPro 5004GP</a:t>
            </a:r>
          </a:p>
          <a:p>
            <a:pPr marL="180975" indent="-180975">
              <a:buClr>
                <a:schemeClr val="bg1"/>
              </a:buClr>
              <a:buFont typeface="Arial" pitchFamily="34" charset="0"/>
              <a:buChar char="»"/>
            </a:pPr>
            <a:r>
              <a:rPr lang="en-US" sz="1200" dirty="0" smtClean="0">
                <a:solidFill>
                  <a:schemeClr val="bg1">
                    <a:lumMod val="95000"/>
                  </a:schemeClr>
                </a:solidFill>
              </a:rPr>
              <a:t>SuperPro 5004EGP</a:t>
            </a:r>
          </a:p>
          <a:p>
            <a:pPr marL="180975" indent="-180975">
              <a:buClr>
                <a:schemeClr val="bg1"/>
              </a:buClr>
              <a:buFont typeface="Arial" pitchFamily="34" charset="0"/>
              <a:buChar char="»"/>
            </a:pPr>
            <a:r>
              <a:rPr lang="en-US" sz="1200" dirty="0" smtClean="0">
                <a:solidFill>
                  <a:schemeClr val="bg1">
                    <a:lumMod val="95000"/>
                  </a:schemeClr>
                </a:solidFill>
              </a:rPr>
              <a:t>SuperPro 5000E Cluster</a:t>
            </a:r>
          </a:p>
          <a:p>
            <a:pPr marL="180975" indent="-180975">
              <a:buClr>
                <a:schemeClr val="bg1"/>
              </a:buClr>
              <a:buFont typeface="Arial" pitchFamily="34" charset="0"/>
              <a:buChar char="»"/>
            </a:pPr>
            <a:r>
              <a:rPr lang="en-US" sz="1200" dirty="0" smtClean="0">
                <a:solidFill>
                  <a:schemeClr val="bg1">
                    <a:lumMod val="95000"/>
                  </a:schemeClr>
                </a:solidFill>
              </a:rPr>
              <a:t>SuperPro 501S Cluster</a:t>
            </a:r>
            <a:endParaRPr lang="en-US" sz="12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4771074" y="4109446"/>
            <a:ext cx="1750232" cy="676876"/>
          </a:xfrm>
          <a:prstGeom prst="rect">
            <a:avLst/>
          </a:prstGeom>
          <a:solidFill>
            <a:srgbClr val="1994D1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TextBox 58"/>
          <p:cNvSpPr txBox="1"/>
          <p:nvPr/>
        </p:nvSpPr>
        <p:spPr>
          <a:xfrm>
            <a:off x="4786314" y="4119397"/>
            <a:ext cx="16430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indent="-180975">
              <a:buClr>
                <a:schemeClr val="bg1"/>
              </a:buClr>
              <a:buFont typeface="Arial" pitchFamily="34" charset="0"/>
              <a:buChar char="»"/>
            </a:pPr>
            <a:r>
              <a:rPr lang="en-US" sz="1200" dirty="0" smtClean="0">
                <a:solidFill>
                  <a:schemeClr val="bg1">
                    <a:lumMod val="95000"/>
                  </a:schemeClr>
                </a:solidFill>
              </a:rPr>
              <a:t>SuperPro IS01</a:t>
            </a:r>
          </a:p>
          <a:p>
            <a:pPr marL="180975" indent="-180975">
              <a:buClr>
                <a:schemeClr val="bg1"/>
              </a:buClr>
              <a:buFont typeface="Arial" pitchFamily="34" charset="0"/>
              <a:buChar char="»"/>
            </a:pPr>
            <a:r>
              <a:rPr lang="en-US" sz="1200" dirty="0" smtClean="0">
                <a:solidFill>
                  <a:schemeClr val="bg1">
                    <a:lumMod val="95000"/>
                  </a:schemeClr>
                </a:solidFill>
              </a:rPr>
              <a:t>SuperPro IS02 NEW!</a:t>
            </a:r>
          </a:p>
          <a:p>
            <a:pPr marL="180975" indent="-180975">
              <a:buClr>
                <a:schemeClr val="bg1"/>
              </a:buClr>
              <a:buFont typeface="Arial" pitchFamily="34" charset="0"/>
              <a:buChar char="»"/>
            </a:pPr>
            <a:r>
              <a:rPr lang="en-US" sz="1200" dirty="0" smtClean="0">
                <a:solidFill>
                  <a:schemeClr val="bg1">
                    <a:lumMod val="95000"/>
                  </a:schemeClr>
                </a:solidFill>
              </a:rPr>
              <a:t>SuperPro 3070</a:t>
            </a:r>
            <a:endParaRPr lang="en-US" sz="12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6914214" y="4109446"/>
            <a:ext cx="1750232" cy="319686"/>
          </a:xfrm>
          <a:prstGeom prst="rect">
            <a:avLst/>
          </a:prstGeom>
          <a:solidFill>
            <a:srgbClr val="1994D1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TextBox 64"/>
          <p:cNvSpPr txBox="1"/>
          <p:nvPr/>
        </p:nvSpPr>
        <p:spPr>
          <a:xfrm>
            <a:off x="6929454" y="4119397"/>
            <a:ext cx="15335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9388" indent="-179388">
              <a:buClr>
                <a:schemeClr val="bg1"/>
              </a:buClr>
              <a:buFont typeface="Arial" pitchFamily="34" charset="0"/>
              <a:buChar char="»"/>
            </a:pPr>
            <a:r>
              <a:rPr lang="en-US" sz="1200" dirty="0" smtClean="0">
                <a:solidFill>
                  <a:schemeClr val="bg1">
                    <a:lumMod val="95000"/>
                  </a:schemeClr>
                </a:solidFill>
              </a:rPr>
              <a:t>SuperBOT I</a:t>
            </a:r>
            <a:endParaRPr lang="en-US" sz="1200" b="1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Technology Highlights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 smtClean="0"/>
              <a:t>79,300</a:t>
            </a:r>
            <a:r>
              <a:rPr lang="en-US" sz="2000" b="1" dirty="0" smtClean="0"/>
              <a:t>+ </a:t>
            </a:r>
            <a:r>
              <a:rPr lang="en-US" sz="2000" dirty="0" smtClean="0"/>
              <a:t>devices supported (Largest in the industry)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Cluster programmer technologies (Flexible volume manufacturing </a:t>
            </a:r>
          </a:p>
          <a:p>
            <a:pPr indent="22225">
              <a:lnSpc>
                <a:spcPct val="150000"/>
              </a:lnSpc>
              <a:buNone/>
            </a:pPr>
            <a:r>
              <a:rPr lang="en-US" sz="2000" b="1" dirty="0" smtClean="0"/>
              <a:t>(1-15 sockets)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Built-in </a:t>
            </a:r>
            <a:r>
              <a:rPr lang="en-US" sz="2000" b="1" dirty="0" smtClean="0"/>
              <a:t>144 Universal pin-drivers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Operates in </a:t>
            </a:r>
            <a:r>
              <a:rPr lang="en-US" sz="2000" b="1" dirty="0" smtClean="0"/>
              <a:t>Stand-alone</a:t>
            </a:r>
            <a:r>
              <a:rPr lang="en-US" sz="2000" dirty="0" smtClean="0"/>
              <a:t> or PC connected (USB2.0)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High speed </a:t>
            </a:r>
            <a:r>
              <a:rPr lang="en-US" sz="2000" b="1" dirty="0" smtClean="0"/>
              <a:t>ARM 7/9/11</a:t>
            </a:r>
            <a:r>
              <a:rPr lang="en-US" sz="2000" dirty="0" smtClean="0"/>
              <a:t> RISC processor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Stand-alone </a:t>
            </a:r>
            <a:r>
              <a:rPr lang="en-US" sz="2000" b="1" dirty="0" smtClean="0"/>
              <a:t>In-System Programming</a:t>
            </a:r>
          </a:p>
          <a:p>
            <a:pPr>
              <a:lnSpc>
                <a:spcPct val="150000"/>
              </a:lnSpc>
            </a:pPr>
            <a:r>
              <a:rPr lang="en-US" sz="2000" b="1" dirty="0" smtClean="0"/>
              <a:t>Fully automated</a:t>
            </a:r>
            <a:r>
              <a:rPr lang="en-US" sz="2000" dirty="0" smtClean="0"/>
              <a:t> desktop </a:t>
            </a:r>
            <a:r>
              <a:rPr lang="en-US" sz="2000" b="1" dirty="0" smtClean="0"/>
              <a:t>programming</a:t>
            </a:r>
            <a:r>
              <a:rPr lang="en-US" sz="2000" dirty="0" smtClean="0"/>
              <a:t> system</a:t>
            </a:r>
            <a:endParaRPr lang="en-US" sz="2000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3367094" y="6572272"/>
            <a:ext cx="1062030" cy="285728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fld id="{93EA7818-3F15-4BA2-93F0-06A069E10B64}" type="datetime1">
              <a:rPr lang="en-US" smtClean="0"/>
              <a:pPr/>
              <a:t>5/18/2012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28596" y="6572272"/>
            <a:ext cx="2895600" cy="285728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Xeltek - General Presentation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96316" y="6572272"/>
            <a:ext cx="419088" cy="285752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248C6BF8-3AAA-45E4-8F73-F042B62DC641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 rot="1170687">
            <a:off x="6711033" y="2076650"/>
            <a:ext cx="2092718" cy="2046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10800000" rev="0"/>
            </a:camera>
            <a:lightRig rig="threePt" dir="t"/>
          </a:scene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Cluster Programming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43050"/>
            <a:ext cx="6257940" cy="4714908"/>
          </a:xfrm>
        </p:spPr>
        <p:txBody>
          <a:bodyPr>
            <a:normAutofit fontScale="70000" lnSpcReduction="20000"/>
          </a:bodyPr>
          <a:lstStyle/>
          <a:p>
            <a:r>
              <a:rPr lang="en-US" sz="2900" dirty="0" smtClean="0"/>
              <a:t>Flexibility &amp; expandability from 1 - 15 sockets</a:t>
            </a:r>
          </a:p>
          <a:p>
            <a:r>
              <a:rPr lang="en-US" sz="2900" dirty="0" smtClean="0"/>
              <a:t>Repair service will not shut down production line</a:t>
            </a:r>
          </a:p>
          <a:p>
            <a:r>
              <a:rPr lang="en-US" sz="2900" dirty="0" smtClean="0"/>
              <a:t>No PC required, No experienced PC operator required </a:t>
            </a:r>
          </a:p>
          <a:p>
            <a:endParaRPr lang="en-US" sz="2900" dirty="0" smtClean="0"/>
          </a:p>
          <a:p>
            <a:pPr>
              <a:buNone/>
            </a:pPr>
            <a:r>
              <a:rPr lang="en-US" sz="3600" b="1" dirty="0" smtClean="0">
                <a:solidFill>
                  <a:srgbClr val="902038"/>
                </a:solidFill>
              </a:rPr>
              <a:t>Cluster Technology Solution</a:t>
            </a:r>
          </a:p>
          <a:p>
            <a:pPr>
              <a:buNone/>
            </a:pPr>
            <a:endParaRPr lang="en-US" sz="1300" b="1" dirty="0" smtClean="0">
              <a:solidFill>
                <a:srgbClr val="902038"/>
              </a:solidFill>
            </a:endParaRPr>
          </a:p>
          <a:p>
            <a:pPr marL="358775" indent="-358775">
              <a:lnSpc>
                <a:spcPct val="120000"/>
              </a:lnSpc>
              <a:buFont typeface="+mj-lt"/>
              <a:buAutoNum type="arabicPeriod"/>
            </a:pPr>
            <a:r>
              <a:rPr lang="en-US" sz="2600" b="1" dirty="0" smtClean="0"/>
              <a:t>Just add another module</a:t>
            </a:r>
            <a:r>
              <a:rPr lang="en-US" sz="2600" b="1" dirty="0" smtClean="0">
                <a:solidFill>
                  <a:srgbClr val="990033"/>
                </a:solidFill>
              </a:rPr>
              <a:t> </a:t>
            </a:r>
            <a:r>
              <a:rPr lang="en-US" sz="2600" dirty="0" smtClean="0"/>
              <a:t>when volume production increase. It is that simple!</a:t>
            </a:r>
          </a:p>
          <a:p>
            <a:pPr marL="358775" indent="-358775">
              <a:lnSpc>
                <a:spcPct val="120000"/>
              </a:lnSpc>
              <a:buFont typeface="+mj-lt"/>
              <a:buAutoNum type="arabicPeriod"/>
            </a:pPr>
            <a:r>
              <a:rPr lang="en-US" sz="2600" dirty="0" smtClean="0"/>
              <a:t>Only the affected module is sent back for repair and </a:t>
            </a:r>
            <a:r>
              <a:rPr lang="en-US" sz="2600" b="1" dirty="0" smtClean="0"/>
              <a:t>production continues</a:t>
            </a:r>
            <a:endParaRPr lang="en-US" sz="2600" dirty="0" smtClean="0"/>
          </a:p>
          <a:p>
            <a:pPr marL="358775" indent="-358775">
              <a:lnSpc>
                <a:spcPct val="120000"/>
              </a:lnSpc>
              <a:buFont typeface="+mj-lt"/>
              <a:buAutoNum type="arabicPeriod"/>
            </a:pPr>
            <a:r>
              <a:rPr lang="en-US" sz="2600" b="1" dirty="0" smtClean="0"/>
              <a:t>Save cost</a:t>
            </a:r>
            <a:r>
              <a:rPr lang="en-US" sz="2600" dirty="0" smtClean="0"/>
              <a:t>, no PC malfunction </a:t>
            </a:r>
            <a:r>
              <a:rPr lang="en-US" sz="2600" dirty="0" smtClean="0">
                <a:sym typeface="Wingdings" pitchFamily="2" charset="2"/>
              </a:rPr>
              <a:t> </a:t>
            </a:r>
            <a:r>
              <a:rPr lang="en-US" sz="2600" b="1" dirty="0" smtClean="0"/>
              <a:t>increase reliability</a:t>
            </a:r>
            <a:r>
              <a:rPr lang="en-US" sz="2600" dirty="0" smtClean="0"/>
              <a:t>, </a:t>
            </a:r>
            <a:r>
              <a:rPr lang="en-US" sz="2600" b="1" dirty="0" smtClean="0"/>
              <a:t>minimize operator mistakes</a:t>
            </a:r>
          </a:p>
          <a:p>
            <a:pPr marL="358775" indent="-358775">
              <a:lnSpc>
                <a:spcPct val="120000"/>
              </a:lnSpc>
              <a:buFont typeface="+mj-lt"/>
              <a:buAutoNum type="arabicPeriod"/>
            </a:pPr>
            <a:r>
              <a:rPr lang="en-US" sz="2600" dirty="0" smtClean="0"/>
              <a:t>4. Safeguard confidential user data in the compact flash card by storing it in a safe place at the end of the day</a:t>
            </a:r>
            <a:endParaRPr lang="en-US" sz="2600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A3561-03EF-4327-A9D9-2734850C38B0}" type="datetime1">
              <a:rPr lang="en-US" smtClean="0"/>
              <a:pPr/>
              <a:t>5/18/2012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dirty="0" smtClean="0"/>
              <a:t>Xeltek - General Presentation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48C6BF8-3AAA-45E4-8F73-F042B62DC641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Best design for volume production!</a:t>
            </a:r>
          </a:p>
        </p:txBody>
      </p:sp>
      <p:pic>
        <p:nvPicPr>
          <p:cNvPr id="13314" name="Picture 2" descr="E:\freelancing\xeltek\website_redesign\banners\sp_501s_cluster_transp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199802" y="4027890"/>
            <a:ext cx="2944198" cy="1329936"/>
          </a:xfrm>
          <a:prstGeom prst="rect">
            <a:avLst/>
          </a:prstGeom>
          <a:noFill/>
        </p:spPr>
      </p:pic>
      <p:pic>
        <p:nvPicPr>
          <p:cNvPr id="13316" name="Picture 4" descr="E:\freelancing\xeltek\website_redesign\banners\sp_5000e_cluster_transp.pn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286512" y="1055684"/>
            <a:ext cx="2786082" cy="130987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Rectangle 142"/>
          <p:cNvSpPr/>
          <p:nvPr/>
        </p:nvSpPr>
        <p:spPr>
          <a:xfrm>
            <a:off x="2714612" y="3181330"/>
            <a:ext cx="3000364" cy="3319504"/>
          </a:xfrm>
          <a:prstGeom prst="rect">
            <a:avLst/>
          </a:prstGeom>
          <a:gradFill flip="none" rotWithShape="1">
            <a:gsLst>
              <a:gs pos="73000">
                <a:schemeClr val="accent3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4" name="Rectangle 143"/>
          <p:cNvSpPr/>
          <p:nvPr/>
        </p:nvSpPr>
        <p:spPr>
          <a:xfrm>
            <a:off x="5715008" y="3181330"/>
            <a:ext cx="3428992" cy="3319504"/>
          </a:xfrm>
          <a:prstGeom prst="rect">
            <a:avLst/>
          </a:prstGeom>
          <a:gradFill flip="none" rotWithShape="1">
            <a:gsLst>
              <a:gs pos="73000">
                <a:schemeClr val="bg2">
                  <a:lumMod val="75000"/>
                </a:schemeClr>
              </a:gs>
              <a:gs pos="100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7411" name="Picture 3" descr="E:\freelancing\xeltek\powerpoint\sp501sclust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4253" y="1557336"/>
            <a:ext cx="2149858" cy="1514474"/>
          </a:xfrm>
          <a:prstGeom prst="rect">
            <a:avLst/>
          </a:prstGeom>
          <a:noFill/>
        </p:spPr>
      </p:pic>
      <p:sp>
        <p:nvSpPr>
          <p:cNvPr id="66" name="Rectangle 65"/>
          <p:cNvSpPr/>
          <p:nvPr/>
        </p:nvSpPr>
        <p:spPr>
          <a:xfrm>
            <a:off x="0" y="3181330"/>
            <a:ext cx="3000364" cy="3319504"/>
          </a:xfrm>
          <a:prstGeom prst="rect">
            <a:avLst/>
          </a:prstGeom>
          <a:gradFill flip="none" rotWithShape="1">
            <a:gsLst>
              <a:gs pos="73000">
                <a:schemeClr val="accent5">
                  <a:lumMod val="60000"/>
                  <a:lumOff val="40000"/>
                </a:schemeClr>
              </a:gs>
              <a:gs pos="100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Title 40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Programming Solution for Every Budget</a:t>
            </a:r>
            <a:endParaRPr lang="en-US" sz="3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A7818-3F15-4BA2-93F0-06A069E10B64}" type="datetime1">
              <a:rPr lang="en-US" smtClean="0"/>
              <a:pPr/>
              <a:t>5/18/2012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dirty="0" smtClean="0"/>
              <a:t>Xeltek - General Presentation</a:t>
            </a:r>
            <a:endParaRPr lang="en-US" dirty="0"/>
          </a:p>
        </p:txBody>
      </p:sp>
      <p:sp>
        <p:nvSpPr>
          <p:cNvPr id="4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48C6BF8-3AAA-45E4-8F73-F042B62DC641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80" name="Text Box 9"/>
          <p:cNvSpPr txBox="1">
            <a:spLocks noChangeArrowheads="1"/>
          </p:cNvSpPr>
          <p:nvPr/>
        </p:nvSpPr>
        <p:spPr bwMode="auto">
          <a:xfrm>
            <a:off x="457200" y="5883256"/>
            <a:ext cx="1841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ko-KR" altLang="en-US" sz="1600">
              <a:ea typeface="Gulim" pitchFamily="34" charset="-127"/>
            </a:endParaRPr>
          </a:p>
        </p:txBody>
      </p:sp>
      <p:sp>
        <p:nvSpPr>
          <p:cNvPr id="45" name="Right Arrow 44"/>
          <p:cNvSpPr/>
          <p:nvPr/>
        </p:nvSpPr>
        <p:spPr>
          <a:xfrm>
            <a:off x="142844" y="4495789"/>
            <a:ext cx="8858312" cy="214314"/>
          </a:xfrm>
          <a:prstGeom prst="rightArrow">
            <a:avLst>
              <a:gd name="adj1" fmla="val 42594"/>
              <a:gd name="adj2" fmla="val 51010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ext Box 17"/>
          <p:cNvSpPr txBox="1">
            <a:spLocks noChangeArrowheads="1"/>
          </p:cNvSpPr>
          <p:nvPr/>
        </p:nvSpPr>
        <p:spPr bwMode="auto">
          <a:xfrm>
            <a:off x="142844" y="4163994"/>
            <a:ext cx="100013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1000" b="1" dirty="0">
                <a:solidFill>
                  <a:srgbClr val="902038"/>
                </a:solidFill>
                <a:ea typeface="Gulim" pitchFamily="34" charset="-127"/>
                <a:cs typeface="Arial" pitchFamily="34" charset="0"/>
              </a:rPr>
              <a:t>SUPERPRO M</a:t>
            </a:r>
          </a:p>
          <a:p>
            <a:pPr algn="ctr"/>
            <a:r>
              <a:rPr lang="en-US" altLang="ko-KR" sz="1000" b="1" dirty="0">
                <a:ea typeface="Gulim" pitchFamily="34" charset="-127"/>
                <a:cs typeface="Arial" pitchFamily="34" charset="0"/>
              </a:rPr>
              <a:t>$ 595</a:t>
            </a:r>
          </a:p>
        </p:txBody>
      </p:sp>
      <p:sp>
        <p:nvSpPr>
          <p:cNvPr id="48" name="Text Box 19"/>
          <p:cNvSpPr txBox="1">
            <a:spLocks noChangeArrowheads="1"/>
          </p:cNvSpPr>
          <p:nvPr/>
        </p:nvSpPr>
        <p:spPr bwMode="auto">
          <a:xfrm>
            <a:off x="785786" y="4648190"/>
            <a:ext cx="106676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1000" b="1" dirty="0">
                <a:solidFill>
                  <a:srgbClr val="902038"/>
                </a:solidFill>
                <a:ea typeface="Gulim" pitchFamily="34" charset="-127"/>
                <a:cs typeface="Arial" pitchFamily="34" charset="0"/>
              </a:rPr>
              <a:t>SUPERPRO 500P</a:t>
            </a:r>
          </a:p>
          <a:p>
            <a:pPr algn="ctr"/>
            <a:r>
              <a:rPr lang="en-US" altLang="ko-KR" sz="1000" b="1" dirty="0">
                <a:ea typeface="Gulim" pitchFamily="34" charset="-127"/>
                <a:cs typeface="Arial" pitchFamily="34" charset="0"/>
              </a:rPr>
              <a:t>$ </a:t>
            </a:r>
            <a:r>
              <a:rPr lang="en-US" altLang="ko-KR" sz="1000" b="1" dirty="0" smtClean="0">
                <a:ea typeface="Gulim" pitchFamily="34" charset="-127"/>
                <a:cs typeface="Arial" pitchFamily="34" charset="0"/>
              </a:rPr>
              <a:t>799</a:t>
            </a:r>
            <a:endParaRPr lang="en-US" altLang="ko-KR" sz="1000" b="1" dirty="0">
              <a:ea typeface="Gulim" pitchFamily="34" charset="-127"/>
              <a:cs typeface="Arial" pitchFamily="34" charset="0"/>
            </a:endParaRPr>
          </a:p>
        </p:txBody>
      </p:sp>
      <p:sp>
        <p:nvSpPr>
          <p:cNvPr id="51" name="Text Box 19"/>
          <p:cNvSpPr txBox="1">
            <a:spLocks noChangeArrowheads="1"/>
          </p:cNvSpPr>
          <p:nvPr/>
        </p:nvSpPr>
        <p:spPr bwMode="auto">
          <a:xfrm>
            <a:off x="1647812" y="4171880"/>
            <a:ext cx="10668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1000" b="1" dirty="0">
                <a:solidFill>
                  <a:srgbClr val="902038"/>
                </a:solidFill>
                <a:ea typeface="Gulim" pitchFamily="34" charset="-127"/>
                <a:cs typeface="Arial" pitchFamily="34" charset="0"/>
              </a:rPr>
              <a:t>SUPERPRO 501S</a:t>
            </a:r>
          </a:p>
          <a:p>
            <a:pPr algn="ctr"/>
            <a:r>
              <a:rPr lang="en-US" altLang="ko-KR" sz="1000" b="1" dirty="0">
                <a:ea typeface="Gulim" pitchFamily="34" charset="-127"/>
                <a:cs typeface="Arial" pitchFamily="34" charset="0"/>
              </a:rPr>
              <a:t>$ </a:t>
            </a:r>
            <a:r>
              <a:rPr lang="en-US" altLang="ko-KR" sz="1000" b="1" dirty="0" smtClean="0">
                <a:ea typeface="Gulim" pitchFamily="34" charset="-127"/>
                <a:cs typeface="Arial" pitchFamily="34" charset="0"/>
              </a:rPr>
              <a:t>899</a:t>
            </a:r>
            <a:endParaRPr lang="en-US" altLang="ko-KR" sz="1000" b="1" dirty="0">
              <a:ea typeface="Gulim" pitchFamily="34" charset="-127"/>
              <a:cs typeface="Arial" pitchFamily="34" charset="0"/>
            </a:endParaRPr>
          </a:p>
        </p:txBody>
      </p:sp>
      <p:sp>
        <p:nvSpPr>
          <p:cNvPr id="52" name="Text Box 15"/>
          <p:cNvSpPr txBox="1">
            <a:spLocks noChangeArrowheads="1"/>
          </p:cNvSpPr>
          <p:nvPr/>
        </p:nvSpPr>
        <p:spPr bwMode="auto">
          <a:xfrm>
            <a:off x="2448704" y="4638665"/>
            <a:ext cx="1066800" cy="400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1000" b="1" dirty="0">
                <a:solidFill>
                  <a:srgbClr val="902038"/>
                </a:solidFill>
                <a:ea typeface="Gulim" pitchFamily="34" charset="-127"/>
                <a:cs typeface="Arial" pitchFamily="34" charset="0"/>
              </a:rPr>
              <a:t>SUPERPRO ISO1</a:t>
            </a:r>
          </a:p>
          <a:p>
            <a:pPr algn="ctr"/>
            <a:r>
              <a:rPr lang="en-US" altLang="ko-KR" sz="1000" b="1" dirty="0">
                <a:ea typeface="Gulim" pitchFamily="34" charset="-127"/>
                <a:cs typeface="Arial" pitchFamily="34" charset="0"/>
              </a:rPr>
              <a:t>$ 1,195</a:t>
            </a:r>
          </a:p>
        </p:txBody>
      </p:sp>
      <p:sp>
        <p:nvSpPr>
          <p:cNvPr id="54" name="Text Box 15"/>
          <p:cNvSpPr txBox="1">
            <a:spLocks noChangeArrowheads="1"/>
          </p:cNvSpPr>
          <p:nvPr/>
        </p:nvSpPr>
        <p:spPr bwMode="auto">
          <a:xfrm>
            <a:off x="3143240" y="4162355"/>
            <a:ext cx="1143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1000" b="1" dirty="0">
                <a:solidFill>
                  <a:srgbClr val="902038"/>
                </a:solidFill>
                <a:ea typeface="Gulim" pitchFamily="34" charset="-127"/>
                <a:cs typeface="Arial" pitchFamily="34" charset="0"/>
              </a:rPr>
              <a:t>SUPERPRO 5000E</a:t>
            </a:r>
          </a:p>
          <a:p>
            <a:pPr algn="ctr"/>
            <a:r>
              <a:rPr lang="en-US" altLang="ko-KR" sz="1000" b="1" dirty="0">
                <a:ea typeface="Gulim" pitchFamily="34" charset="-127"/>
                <a:cs typeface="Arial" pitchFamily="34" charset="0"/>
              </a:rPr>
              <a:t>$ 1,495</a:t>
            </a:r>
          </a:p>
        </p:txBody>
      </p:sp>
      <p:sp>
        <p:nvSpPr>
          <p:cNvPr id="57" name="Text Box 38"/>
          <p:cNvSpPr txBox="1">
            <a:spLocks noChangeArrowheads="1"/>
          </p:cNvSpPr>
          <p:nvPr/>
        </p:nvSpPr>
        <p:spPr bwMode="auto">
          <a:xfrm>
            <a:off x="4071934" y="4648190"/>
            <a:ext cx="110491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1000" b="1" dirty="0">
                <a:solidFill>
                  <a:srgbClr val="902038"/>
                </a:solidFill>
                <a:ea typeface="Gulim" pitchFamily="34" charset="-127"/>
                <a:cs typeface="Arial" pitchFamily="34" charset="0"/>
              </a:rPr>
              <a:t>SUPERPRO 5000</a:t>
            </a:r>
          </a:p>
          <a:p>
            <a:pPr algn="ctr"/>
            <a:r>
              <a:rPr lang="en-US" altLang="ko-KR" sz="1000" b="1" dirty="0">
                <a:ea typeface="Gulim" pitchFamily="34" charset="-127"/>
                <a:cs typeface="Arial" pitchFamily="34" charset="0"/>
              </a:rPr>
              <a:t>$ 1,995</a:t>
            </a:r>
          </a:p>
        </p:txBody>
      </p:sp>
      <p:sp>
        <p:nvSpPr>
          <p:cNvPr id="58" name="Text Box 15"/>
          <p:cNvSpPr txBox="1">
            <a:spLocks noChangeArrowheads="1"/>
          </p:cNvSpPr>
          <p:nvPr/>
        </p:nvSpPr>
        <p:spPr bwMode="auto">
          <a:xfrm>
            <a:off x="4929190" y="4162355"/>
            <a:ext cx="10668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1000" b="1" dirty="0">
                <a:solidFill>
                  <a:srgbClr val="902038"/>
                </a:solidFill>
                <a:ea typeface="Gulim" pitchFamily="34" charset="-127"/>
                <a:cs typeface="Arial" pitchFamily="34" charset="0"/>
              </a:rPr>
              <a:t>SUPERPRO ISO2</a:t>
            </a:r>
          </a:p>
          <a:p>
            <a:pPr algn="ctr"/>
            <a:r>
              <a:rPr lang="en-US" altLang="ko-KR" sz="1000" b="1" dirty="0">
                <a:ea typeface="Gulim" pitchFamily="34" charset="-127"/>
                <a:cs typeface="Arial" pitchFamily="34" charset="0"/>
              </a:rPr>
              <a:t>$ 1,995</a:t>
            </a:r>
          </a:p>
        </p:txBody>
      </p:sp>
      <p:sp>
        <p:nvSpPr>
          <p:cNvPr id="60" name="Text Box 10"/>
          <p:cNvSpPr txBox="1">
            <a:spLocks noChangeArrowheads="1"/>
          </p:cNvSpPr>
          <p:nvPr/>
        </p:nvSpPr>
        <p:spPr bwMode="auto">
          <a:xfrm>
            <a:off x="5786446" y="4652956"/>
            <a:ext cx="131446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1000" b="1" dirty="0">
                <a:solidFill>
                  <a:srgbClr val="902038"/>
                </a:solidFill>
                <a:ea typeface="Gulim" pitchFamily="34" charset="-127"/>
                <a:cs typeface="Arial" pitchFamily="34" charset="0"/>
              </a:rPr>
              <a:t>SUPERPRO 501S  4C</a:t>
            </a:r>
          </a:p>
          <a:p>
            <a:pPr algn="ctr"/>
            <a:r>
              <a:rPr lang="en-US" altLang="ko-KR" sz="1000" b="1" dirty="0">
                <a:ea typeface="Gulim" pitchFamily="34" charset="-127"/>
                <a:cs typeface="Arial" pitchFamily="34" charset="0"/>
              </a:rPr>
              <a:t> $</a:t>
            </a:r>
            <a:r>
              <a:rPr lang="en-US" altLang="ko-KR" sz="1000" b="1" dirty="0" smtClean="0">
                <a:ea typeface="Gulim" pitchFamily="34" charset="-127"/>
                <a:cs typeface="Arial" pitchFamily="34" charset="0"/>
              </a:rPr>
              <a:t>3596 </a:t>
            </a:r>
            <a:endParaRPr lang="en-US" altLang="ko-KR" sz="1000" b="1" dirty="0">
              <a:ea typeface="Gulim" pitchFamily="34" charset="-127"/>
              <a:cs typeface="Arial" pitchFamily="34" charset="0"/>
            </a:endParaRPr>
          </a:p>
        </p:txBody>
      </p:sp>
      <p:sp>
        <p:nvSpPr>
          <p:cNvPr id="62" name="Text Box 22"/>
          <p:cNvSpPr txBox="1">
            <a:spLocks noChangeArrowheads="1"/>
          </p:cNvSpPr>
          <p:nvPr/>
        </p:nvSpPr>
        <p:spPr bwMode="auto">
          <a:xfrm>
            <a:off x="6786578" y="4181462"/>
            <a:ext cx="135572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1000" b="1" dirty="0">
                <a:solidFill>
                  <a:srgbClr val="902038"/>
                </a:solidFill>
                <a:ea typeface="Gulim" pitchFamily="34" charset="-127"/>
                <a:cs typeface="Arial" pitchFamily="34" charset="0"/>
              </a:rPr>
              <a:t>SUPERPRO 5004EGP</a:t>
            </a:r>
          </a:p>
          <a:p>
            <a:pPr algn="ctr"/>
            <a:r>
              <a:rPr lang="en-US" altLang="ko-KR" sz="1000" b="1" dirty="0">
                <a:ea typeface="Gulim" pitchFamily="34" charset="-127"/>
                <a:cs typeface="Arial" pitchFamily="34" charset="0"/>
              </a:rPr>
              <a:t>$ 4,495</a:t>
            </a:r>
          </a:p>
        </p:txBody>
      </p:sp>
      <p:sp>
        <p:nvSpPr>
          <p:cNvPr id="65" name="Text Box 39"/>
          <p:cNvSpPr txBox="1">
            <a:spLocks noChangeArrowheads="1"/>
          </p:cNvSpPr>
          <p:nvPr/>
        </p:nvSpPr>
        <p:spPr bwMode="auto">
          <a:xfrm>
            <a:off x="7639080" y="4643428"/>
            <a:ext cx="1219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1000" b="1" dirty="0">
                <a:solidFill>
                  <a:srgbClr val="902038"/>
                </a:solidFill>
                <a:ea typeface="Gulim" pitchFamily="34" charset="-127"/>
                <a:cs typeface="Arial" pitchFamily="34" charset="0"/>
              </a:rPr>
              <a:t>SUPERPRO 5004GP</a:t>
            </a:r>
          </a:p>
          <a:p>
            <a:pPr algn="ctr"/>
            <a:r>
              <a:rPr lang="en-US" altLang="ko-KR" sz="1000" b="1" dirty="0">
                <a:ea typeface="Gulim" pitchFamily="34" charset="-127"/>
                <a:cs typeface="Arial" pitchFamily="34" charset="0"/>
              </a:rPr>
              <a:t>$ 6,295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642910" y="6090842"/>
            <a:ext cx="15716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Entry Level</a:t>
            </a:r>
            <a:endParaRPr lang="en-US" sz="1600" b="1" dirty="0"/>
          </a:p>
        </p:txBody>
      </p:sp>
      <p:sp>
        <p:nvSpPr>
          <p:cNvPr id="70" name="TextBox 69"/>
          <p:cNvSpPr txBox="1"/>
          <p:nvPr/>
        </p:nvSpPr>
        <p:spPr>
          <a:xfrm>
            <a:off x="3000364" y="6090842"/>
            <a:ext cx="27146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 smtClean="0">
                <a:ea typeface="Gulim" pitchFamily="34" charset="-127"/>
                <a:cs typeface="Arial" pitchFamily="34" charset="0"/>
              </a:rPr>
              <a:t>Engineering Development</a:t>
            </a:r>
            <a:endParaRPr lang="en-US" altLang="ko-KR" sz="1600" b="1" dirty="0">
              <a:ea typeface="Gulim" pitchFamily="34" charset="-127"/>
              <a:cs typeface="Arial" pitchFamily="34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6643702" y="6090842"/>
            <a:ext cx="17145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 smtClean="0">
                <a:ea typeface="Gulim" pitchFamily="34" charset="-127"/>
                <a:cs typeface="Arial" pitchFamily="34" charset="0"/>
              </a:rPr>
              <a:t>Production</a:t>
            </a:r>
            <a:endParaRPr lang="en-US" altLang="ko-KR" sz="1600" b="1" dirty="0">
              <a:ea typeface="Gulim" pitchFamily="34" charset="-127"/>
              <a:cs typeface="Arial" pitchFamily="34" charset="0"/>
            </a:endParaRPr>
          </a:p>
        </p:txBody>
      </p:sp>
      <p:sp>
        <p:nvSpPr>
          <p:cNvPr id="73" name="Rectangle 72"/>
          <p:cNvSpPr/>
          <p:nvPr/>
        </p:nvSpPr>
        <p:spPr>
          <a:xfrm>
            <a:off x="300991" y="1214422"/>
            <a:ext cx="207170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1200" dirty="0" smtClean="0">
                <a:latin typeface="Liberation Sans" pitchFamily="34" charset="0"/>
                <a:ea typeface="Gulim" pitchFamily="34" charset="-127"/>
              </a:rPr>
              <a:t>SUPERPRO </a:t>
            </a:r>
            <a:r>
              <a:rPr lang="en-US" altLang="ko-KR" sz="1200" b="1" dirty="0" smtClean="0">
                <a:latin typeface="Liberation Sans" pitchFamily="34" charset="0"/>
                <a:ea typeface="Gulim" pitchFamily="34" charset="-127"/>
              </a:rPr>
              <a:t>501S Cluster</a:t>
            </a:r>
          </a:p>
          <a:p>
            <a:pPr algn="ctr"/>
            <a:r>
              <a:rPr lang="en-US" altLang="ko-KR" sz="1200" dirty="0" smtClean="0">
                <a:latin typeface="Liberation Sans" pitchFamily="34" charset="0"/>
                <a:ea typeface="Gulim" pitchFamily="34" charset="-127"/>
              </a:rPr>
              <a:t>36,000</a:t>
            </a:r>
            <a:r>
              <a:rPr lang="en-US" altLang="ko-KR" sz="1200" dirty="0" smtClean="0">
                <a:latin typeface="Liberation Sans" pitchFamily="34" charset="0"/>
                <a:ea typeface="Gulim" pitchFamily="34" charset="-127"/>
              </a:rPr>
              <a:t>+</a:t>
            </a:r>
            <a:endParaRPr lang="en-US" altLang="ko-KR" sz="1200" dirty="0">
              <a:latin typeface="Liberation Sans" pitchFamily="34" charset="0"/>
              <a:ea typeface="Gulim" pitchFamily="34" charset="-127"/>
            </a:endParaRPr>
          </a:p>
        </p:txBody>
      </p:sp>
      <p:pic>
        <p:nvPicPr>
          <p:cNvPr id="17410" name="Picture 2" descr="E:\freelancing\xeltek\website_redesign\banners\sp_501s_cluster_transp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500694" y="5110156"/>
            <a:ext cx="1928826" cy="871278"/>
          </a:xfrm>
          <a:prstGeom prst="rect">
            <a:avLst/>
          </a:prstGeom>
          <a:noFill/>
        </p:spPr>
      </p:pic>
      <p:sp>
        <p:nvSpPr>
          <p:cNvPr id="75" name="Text Box 8"/>
          <p:cNvSpPr txBox="1">
            <a:spLocks noChangeArrowheads="1"/>
          </p:cNvSpPr>
          <p:nvPr/>
        </p:nvSpPr>
        <p:spPr bwMode="auto">
          <a:xfrm>
            <a:off x="2838438" y="1214422"/>
            <a:ext cx="1828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1200" dirty="0">
                <a:latin typeface="Liberation Sans" pitchFamily="34" charset="0"/>
                <a:ea typeface="Gulim" pitchFamily="34" charset="-127"/>
              </a:rPr>
              <a:t>SUPERPRO </a:t>
            </a:r>
            <a:r>
              <a:rPr lang="en-US" altLang="ko-KR" sz="1200" b="1" dirty="0">
                <a:latin typeface="Liberation Sans" pitchFamily="34" charset="0"/>
                <a:ea typeface="Gulim" pitchFamily="34" charset="-127"/>
              </a:rPr>
              <a:t>5000E</a:t>
            </a:r>
          </a:p>
          <a:p>
            <a:pPr algn="ctr"/>
            <a:r>
              <a:rPr lang="en-US" altLang="ko-KR" sz="1200" dirty="0" smtClean="0">
                <a:latin typeface="Liberation Sans" pitchFamily="34" charset="0"/>
                <a:ea typeface="Gulim" pitchFamily="34" charset="-127"/>
              </a:rPr>
              <a:t>69,000</a:t>
            </a:r>
            <a:r>
              <a:rPr lang="en-US" altLang="ko-KR" sz="1200" dirty="0">
                <a:latin typeface="Liberation Sans" pitchFamily="34" charset="0"/>
                <a:ea typeface="Gulim" pitchFamily="34" charset="-127"/>
              </a:rPr>
              <a:t>+</a:t>
            </a:r>
          </a:p>
        </p:txBody>
      </p:sp>
      <p:sp>
        <p:nvSpPr>
          <p:cNvPr id="117" name="Text Box 5"/>
          <p:cNvSpPr txBox="1">
            <a:spLocks noChangeArrowheads="1"/>
          </p:cNvSpPr>
          <p:nvPr/>
        </p:nvSpPr>
        <p:spPr bwMode="auto">
          <a:xfrm>
            <a:off x="5195892" y="1214422"/>
            <a:ext cx="1752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1200" dirty="0">
                <a:latin typeface="Liberation Sans" pitchFamily="34" charset="0"/>
                <a:ea typeface="Gulim" pitchFamily="34" charset="-127"/>
              </a:rPr>
              <a:t>SUPERPRO </a:t>
            </a:r>
            <a:r>
              <a:rPr lang="en-US" altLang="ko-KR" sz="1200" b="1" dirty="0">
                <a:latin typeface="Liberation Sans" pitchFamily="34" charset="0"/>
                <a:ea typeface="Gulim" pitchFamily="34" charset="-127"/>
              </a:rPr>
              <a:t>5000</a:t>
            </a:r>
          </a:p>
          <a:p>
            <a:pPr algn="ctr"/>
            <a:r>
              <a:rPr lang="en-US" altLang="ko-KR" sz="1200" dirty="0" smtClean="0">
                <a:latin typeface="Liberation Sans" pitchFamily="34" charset="0"/>
                <a:ea typeface="Gulim" pitchFamily="34" charset="-127"/>
              </a:rPr>
              <a:t>79,300</a:t>
            </a:r>
            <a:r>
              <a:rPr lang="en-US" altLang="ko-KR" sz="1200" dirty="0">
                <a:latin typeface="Liberation Sans" pitchFamily="34" charset="0"/>
                <a:ea typeface="Gulim" pitchFamily="34" charset="-127"/>
              </a:rPr>
              <a:t>+</a:t>
            </a:r>
          </a:p>
        </p:txBody>
      </p:sp>
      <p:sp>
        <p:nvSpPr>
          <p:cNvPr id="118" name="Text Box 15"/>
          <p:cNvSpPr txBox="1">
            <a:spLocks noChangeArrowheads="1"/>
          </p:cNvSpPr>
          <p:nvPr/>
        </p:nvSpPr>
        <p:spPr bwMode="auto">
          <a:xfrm>
            <a:off x="7386668" y="1214422"/>
            <a:ext cx="159543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1200" b="1" dirty="0">
                <a:ea typeface="Gulim" pitchFamily="34" charset="-127"/>
                <a:cs typeface="Arial" pitchFamily="34" charset="0"/>
              </a:rPr>
              <a:t>SUPERBOT-I</a:t>
            </a:r>
          </a:p>
        </p:txBody>
      </p:sp>
      <p:pic>
        <p:nvPicPr>
          <p:cNvPr id="120" name="Picture 2" descr="E:\freelancing\xeltek\product_images\presentation_purpose\superbot1.pn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7542523" y="1500174"/>
            <a:ext cx="1387195" cy="1428760"/>
          </a:xfrm>
          <a:prstGeom prst="rect">
            <a:avLst/>
          </a:prstGeom>
          <a:noFill/>
        </p:spPr>
      </p:pic>
      <p:sp>
        <p:nvSpPr>
          <p:cNvPr id="121" name="Oval 120"/>
          <p:cNvSpPr/>
          <p:nvPr/>
        </p:nvSpPr>
        <p:spPr>
          <a:xfrm>
            <a:off x="538134" y="4537064"/>
            <a:ext cx="138114" cy="138114"/>
          </a:xfrm>
          <a:prstGeom prst="ellipse">
            <a:avLst/>
          </a:prstGeom>
          <a:solidFill>
            <a:srgbClr val="902038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Oval 121"/>
          <p:cNvSpPr/>
          <p:nvPr/>
        </p:nvSpPr>
        <p:spPr>
          <a:xfrm>
            <a:off x="1214414" y="4537064"/>
            <a:ext cx="138114" cy="138114"/>
          </a:xfrm>
          <a:prstGeom prst="ellipse">
            <a:avLst/>
          </a:prstGeom>
          <a:solidFill>
            <a:srgbClr val="902038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Oval 122"/>
          <p:cNvSpPr/>
          <p:nvPr/>
        </p:nvSpPr>
        <p:spPr>
          <a:xfrm>
            <a:off x="2143108" y="4537064"/>
            <a:ext cx="138114" cy="138114"/>
          </a:xfrm>
          <a:prstGeom prst="ellipse">
            <a:avLst/>
          </a:prstGeom>
          <a:solidFill>
            <a:srgbClr val="902038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Oval 123"/>
          <p:cNvSpPr/>
          <p:nvPr/>
        </p:nvSpPr>
        <p:spPr>
          <a:xfrm>
            <a:off x="2928926" y="4537064"/>
            <a:ext cx="138114" cy="138114"/>
          </a:xfrm>
          <a:prstGeom prst="ellipse">
            <a:avLst/>
          </a:prstGeom>
          <a:solidFill>
            <a:srgbClr val="902038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Oval 124"/>
          <p:cNvSpPr/>
          <p:nvPr/>
        </p:nvSpPr>
        <p:spPr>
          <a:xfrm>
            <a:off x="3714744" y="4537064"/>
            <a:ext cx="138114" cy="138114"/>
          </a:xfrm>
          <a:prstGeom prst="ellipse">
            <a:avLst/>
          </a:prstGeom>
          <a:solidFill>
            <a:srgbClr val="902038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Oval 125"/>
          <p:cNvSpPr/>
          <p:nvPr/>
        </p:nvSpPr>
        <p:spPr>
          <a:xfrm>
            <a:off x="5357818" y="4537064"/>
            <a:ext cx="138114" cy="138114"/>
          </a:xfrm>
          <a:prstGeom prst="ellipse">
            <a:avLst/>
          </a:prstGeom>
          <a:solidFill>
            <a:srgbClr val="902038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Oval 126"/>
          <p:cNvSpPr/>
          <p:nvPr/>
        </p:nvSpPr>
        <p:spPr>
          <a:xfrm>
            <a:off x="6357950" y="4537064"/>
            <a:ext cx="138114" cy="138114"/>
          </a:xfrm>
          <a:prstGeom prst="ellipse">
            <a:avLst/>
          </a:prstGeom>
          <a:solidFill>
            <a:srgbClr val="902038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Oval 127"/>
          <p:cNvSpPr/>
          <p:nvPr/>
        </p:nvSpPr>
        <p:spPr>
          <a:xfrm>
            <a:off x="7358082" y="4537064"/>
            <a:ext cx="138114" cy="138114"/>
          </a:xfrm>
          <a:prstGeom prst="ellipse">
            <a:avLst/>
          </a:prstGeom>
          <a:solidFill>
            <a:srgbClr val="902038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Oval 128"/>
          <p:cNvSpPr/>
          <p:nvPr/>
        </p:nvSpPr>
        <p:spPr>
          <a:xfrm>
            <a:off x="8215338" y="4537064"/>
            <a:ext cx="138114" cy="138114"/>
          </a:xfrm>
          <a:prstGeom prst="ellipse">
            <a:avLst/>
          </a:prstGeom>
          <a:solidFill>
            <a:srgbClr val="902038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0" name="Picture 2" descr="E:\freelancing\xeltek\website_redesign\banners\sp_5000e_transp.pn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2981239" y="3176586"/>
            <a:ext cx="1455024" cy="1147752"/>
          </a:xfrm>
          <a:prstGeom prst="rect">
            <a:avLst/>
          </a:prstGeom>
          <a:noFill/>
        </p:spPr>
      </p:pic>
      <p:pic>
        <p:nvPicPr>
          <p:cNvPr id="131" name="Picture 3" descr="E:\freelancing\xeltek\website_redesign\banners\sp_5000_transp.pn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3857620" y="5038718"/>
            <a:ext cx="1415112" cy="1000132"/>
          </a:xfrm>
          <a:prstGeom prst="rect">
            <a:avLst/>
          </a:prstGeom>
          <a:noFill/>
        </p:spPr>
      </p:pic>
      <p:pic>
        <p:nvPicPr>
          <p:cNvPr id="132" name="Picture 2" descr="E:\freelancing\xeltek\website_redesign\banners\sp_501s_transp.pn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1625434" y="3246274"/>
            <a:ext cx="1089178" cy="944666"/>
          </a:xfrm>
          <a:prstGeom prst="rect">
            <a:avLst/>
          </a:prstGeom>
          <a:noFill/>
        </p:spPr>
      </p:pic>
      <p:pic>
        <p:nvPicPr>
          <p:cNvPr id="133" name="Picture 2" descr="E:\freelancing\xeltek\website_redesign\banners\sp_500p_transp.png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714348" y="4967280"/>
            <a:ext cx="1452710" cy="1143968"/>
          </a:xfrm>
          <a:prstGeom prst="rect">
            <a:avLst/>
          </a:prstGeom>
          <a:noFill/>
        </p:spPr>
      </p:pic>
      <p:pic>
        <p:nvPicPr>
          <p:cNvPr id="135" name="Picture 2" descr="E:\freelancing\xeltek\website_redesign\banners\sp_5004gp_transp.png"/>
          <p:cNvPicPr>
            <a:picLocks noChangeAspect="1" noChangeArrowheads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7572396" y="5016439"/>
            <a:ext cx="1428760" cy="950973"/>
          </a:xfrm>
          <a:prstGeom prst="rect">
            <a:avLst/>
          </a:prstGeom>
          <a:noFill/>
        </p:spPr>
      </p:pic>
      <p:pic>
        <p:nvPicPr>
          <p:cNvPr id="136" name="Picture 2" descr="E:\freelancing\xeltek\website_redesign\banners\sp_iso2_transp.png"/>
          <p:cNvPicPr>
            <a:picLocks noChangeAspect="1" noChangeArrowheads="1"/>
          </p:cNvPicPr>
          <p:nvPr/>
        </p:nvPicPr>
        <p:blipFill>
          <a:blip r:embed="rId10" cstate="screen"/>
          <a:srcRect/>
          <a:stretch>
            <a:fillRect/>
          </a:stretch>
        </p:blipFill>
        <p:spPr bwMode="auto">
          <a:xfrm>
            <a:off x="4786314" y="3214494"/>
            <a:ext cx="1357322" cy="1081269"/>
          </a:xfrm>
          <a:prstGeom prst="rect">
            <a:avLst/>
          </a:prstGeom>
          <a:noFill/>
        </p:spPr>
      </p:pic>
      <p:pic>
        <p:nvPicPr>
          <p:cNvPr id="137" name="Picture 2" descr="E:\freelancing\xeltek\website_redesign\banners\sp_5000egp_transp.png"/>
          <p:cNvPicPr>
            <a:picLocks noChangeAspect="1" noChangeArrowheads="1"/>
          </p:cNvPicPr>
          <p:nvPr/>
        </p:nvPicPr>
        <p:blipFill>
          <a:blip r:embed="rId11" cstate="screen"/>
          <a:srcRect/>
          <a:stretch>
            <a:fillRect/>
          </a:stretch>
        </p:blipFill>
        <p:spPr bwMode="auto">
          <a:xfrm>
            <a:off x="6715141" y="3221748"/>
            <a:ext cx="1357321" cy="1062620"/>
          </a:xfrm>
          <a:prstGeom prst="rect">
            <a:avLst/>
          </a:prstGeom>
          <a:noFill/>
        </p:spPr>
      </p:pic>
      <p:pic>
        <p:nvPicPr>
          <p:cNvPr id="138" name="Picture 2" descr="E:\freelancing\xeltek\website_redesign\banners\sp_iso1_transp.png"/>
          <p:cNvPicPr>
            <a:picLocks noChangeAspect="1" noChangeArrowheads="1"/>
          </p:cNvPicPr>
          <p:nvPr/>
        </p:nvPicPr>
        <p:blipFill>
          <a:blip r:embed="rId12" cstate="screen"/>
          <a:srcRect/>
          <a:stretch>
            <a:fillRect/>
          </a:stretch>
        </p:blipFill>
        <p:spPr bwMode="auto">
          <a:xfrm>
            <a:off x="2353932" y="4967281"/>
            <a:ext cx="1217936" cy="1214446"/>
          </a:xfrm>
          <a:prstGeom prst="rect">
            <a:avLst/>
          </a:prstGeom>
          <a:noFill/>
        </p:spPr>
      </p:pic>
      <p:pic>
        <p:nvPicPr>
          <p:cNvPr id="140" name="Picture 4" descr="E:\freelancing\xeltek\website_redesign\banners\sp_5000e_cluster_transp.png"/>
          <p:cNvPicPr>
            <a:picLocks noChangeAspect="1" noChangeArrowheads="1"/>
          </p:cNvPicPr>
          <p:nvPr/>
        </p:nvPicPr>
        <p:blipFill>
          <a:blip r:embed="rId13" cstate="screen"/>
          <a:srcRect/>
          <a:stretch>
            <a:fillRect/>
          </a:stretch>
        </p:blipFill>
        <p:spPr bwMode="auto">
          <a:xfrm>
            <a:off x="5044850" y="1732084"/>
            <a:ext cx="2241794" cy="1053974"/>
          </a:xfrm>
          <a:prstGeom prst="rect">
            <a:avLst/>
          </a:prstGeom>
          <a:noFill/>
        </p:spPr>
      </p:pic>
      <p:sp>
        <p:nvSpPr>
          <p:cNvPr id="145" name="Oval 144"/>
          <p:cNvSpPr/>
          <p:nvPr/>
        </p:nvSpPr>
        <p:spPr>
          <a:xfrm>
            <a:off x="4500562" y="4537064"/>
            <a:ext cx="138114" cy="138114"/>
          </a:xfrm>
          <a:prstGeom prst="ellipse">
            <a:avLst/>
          </a:prstGeom>
          <a:solidFill>
            <a:srgbClr val="902038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6" name="Picture 2" descr="E:\freelancing\xeltek\powerpoint\sp5000ecluster.png"/>
          <p:cNvPicPr>
            <a:picLocks noChangeAspect="1" noChangeArrowheads="1"/>
          </p:cNvPicPr>
          <p:nvPr/>
        </p:nvPicPr>
        <p:blipFill>
          <a:blip r:embed="rId14" cstate="screen"/>
          <a:srcRect/>
          <a:stretch>
            <a:fillRect/>
          </a:stretch>
        </p:blipFill>
        <p:spPr bwMode="auto">
          <a:xfrm>
            <a:off x="2833679" y="1643050"/>
            <a:ext cx="2085986" cy="1354954"/>
          </a:xfrm>
          <a:prstGeom prst="rect">
            <a:avLst/>
          </a:prstGeom>
          <a:noFill/>
        </p:spPr>
      </p:pic>
      <p:grpSp>
        <p:nvGrpSpPr>
          <p:cNvPr id="150" name="Group 149"/>
          <p:cNvGrpSpPr/>
          <p:nvPr/>
        </p:nvGrpSpPr>
        <p:grpSpPr>
          <a:xfrm>
            <a:off x="928662" y="3000372"/>
            <a:ext cx="642942" cy="642942"/>
            <a:chOff x="947912" y="3481188"/>
            <a:chExt cx="642942" cy="642942"/>
          </a:xfrm>
        </p:grpSpPr>
        <p:sp>
          <p:nvSpPr>
            <p:cNvPr id="148" name="12-Point Star 147"/>
            <p:cNvSpPr/>
            <p:nvPr/>
          </p:nvSpPr>
          <p:spPr>
            <a:xfrm>
              <a:off x="947912" y="3481188"/>
              <a:ext cx="642942" cy="642942"/>
            </a:xfrm>
            <a:prstGeom prst="star12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TextBox 148"/>
            <p:cNvSpPr txBox="1"/>
            <p:nvPr/>
          </p:nvSpPr>
          <p:spPr>
            <a:xfrm>
              <a:off x="1000100" y="3643314"/>
              <a:ext cx="55496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cap="all" dirty="0" smtClean="0">
                  <a:solidFill>
                    <a:schemeClr val="bg1"/>
                  </a:solidFill>
                </a:rPr>
                <a:t>new</a:t>
              </a:r>
              <a:endParaRPr lang="en-US" sz="1400" b="1" cap="all" dirty="0">
                <a:solidFill>
                  <a:schemeClr val="bg1"/>
                </a:solidFill>
              </a:endParaRPr>
            </a:p>
          </p:txBody>
        </p:sp>
      </p:grpSp>
      <p:pic>
        <p:nvPicPr>
          <p:cNvPr id="134" name="Picture 2" descr="E:\freelancing\xeltek\website_redesign\banners\sp_m_transp.png"/>
          <p:cNvPicPr>
            <a:picLocks noChangeAspect="1" noChangeArrowheads="1"/>
          </p:cNvPicPr>
          <p:nvPr/>
        </p:nvPicPr>
        <p:blipFill>
          <a:blip r:embed="rId15" cstate="screen"/>
          <a:srcRect/>
          <a:stretch>
            <a:fillRect/>
          </a:stretch>
        </p:blipFill>
        <p:spPr bwMode="auto">
          <a:xfrm>
            <a:off x="71406" y="3252768"/>
            <a:ext cx="1180155" cy="928694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"/>
                            </p:stCondLst>
                            <p:childTnLst>
                              <p:par>
                                <p:cTn id="5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500"/>
                            </p:stCondLst>
                            <p:childTnLst>
                              <p:par>
                                <p:cTn id="6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000"/>
                            </p:stCondLst>
                            <p:childTnLst>
                              <p:par>
                                <p:cTn id="6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E:\freelancing\xeltek\website_redesign\banners\sp_5000_transp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0695" y="2042138"/>
            <a:ext cx="3478498" cy="2458432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SuperPro® 5000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5472122" cy="3686188"/>
          </a:xfrm>
        </p:spPr>
        <p:txBody>
          <a:bodyPr>
            <a:noAutofit/>
          </a:bodyPr>
          <a:lstStyle/>
          <a:p>
            <a:r>
              <a:rPr lang="en-US" sz="2000" b="1" dirty="0" smtClean="0"/>
              <a:t>Cluster 1-15 </a:t>
            </a:r>
            <a:r>
              <a:rPr lang="en-US" sz="2000" dirty="0" smtClean="0"/>
              <a:t>units for volume production  </a:t>
            </a:r>
          </a:p>
          <a:p>
            <a:r>
              <a:rPr lang="en-US" sz="2000" dirty="0" smtClean="0"/>
              <a:t>Over </a:t>
            </a:r>
            <a:r>
              <a:rPr lang="en-US" sz="2000" b="1" dirty="0" smtClean="0"/>
              <a:t>79,300</a:t>
            </a:r>
            <a:r>
              <a:rPr lang="en-US" sz="2000" dirty="0" smtClean="0"/>
              <a:t> </a:t>
            </a:r>
            <a:r>
              <a:rPr lang="en-US" sz="2000" dirty="0" smtClean="0"/>
              <a:t>devices supported</a:t>
            </a:r>
          </a:p>
          <a:p>
            <a:r>
              <a:rPr lang="en-US" sz="2000" dirty="0" smtClean="0"/>
              <a:t>Operates in </a:t>
            </a:r>
            <a:r>
              <a:rPr lang="en-US" sz="2000" b="1" dirty="0" smtClean="0"/>
              <a:t>Stand-alone</a:t>
            </a:r>
            <a:r>
              <a:rPr lang="en-US" sz="2000" dirty="0" smtClean="0"/>
              <a:t> or PC connected (USB2) mode</a:t>
            </a:r>
          </a:p>
          <a:p>
            <a:r>
              <a:rPr lang="en-US" sz="2000" dirty="0" smtClean="0"/>
              <a:t>Built-in </a:t>
            </a:r>
            <a:r>
              <a:rPr lang="en-US" sz="2000" b="1" dirty="0" smtClean="0"/>
              <a:t>144 universal pin-driver</a:t>
            </a:r>
          </a:p>
          <a:p>
            <a:r>
              <a:rPr lang="en-US" sz="2000" dirty="0" smtClean="0"/>
              <a:t>Ultra-fast </a:t>
            </a:r>
            <a:r>
              <a:rPr lang="en-US" sz="2000" b="1" dirty="0" smtClean="0"/>
              <a:t>ARM7 RISC MCU </a:t>
            </a:r>
            <a:r>
              <a:rPr lang="en-US" sz="2000" dirty="0" smtClean="0"/>
              <a:t>processor, Linux O/S</a:t>
            </a:r>
          </a:p>
          <a:p>
            <a:r>
              <a:rPr lang="en-US" sz="2000" dirty="0" smtClean="0"/>
              <a:t>Programs 64Mb NOR Flash memory in 11.3 sec</a:t>
            </a:r>
          </a:p>
          <a:p>
            <a:r>
              <a:rPr lang="en-US" sz="2000" b="1" dirty="0" smtClean="0"/>
              <a:t>Win XP/Vista/7</a:t>
            </a:r>
            <a:r>
              <a:rPr lang="en-US" sz="2000" dirty="0" smtClean="0"/>
              <a:t> 32/64 bit compatible</a:t>
            </a:r>
          </a:p>
          <a:p>
            <a:r>
              <a:rPr lang="en-US" sz="2000" dirty="0" smtClean="0"/>
              <a:t>Project file storage in a removable Compact Flash card (optional)</a:t>
            </a:r>
            <a:endParaRPr lang="en-US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A7818-3F15-4BA2-93F0-06A069E10B64}" type="datetime1">
              <a:rPr lang="en-US" smtClean="0"/>
              <a:pPr/>
              <a:t>5/18/2012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dirty="0" smtClean="0"/>
              <a:t>Xeltek - General Presentation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48C6BF8-3AAA-45E4-8F73-F042B62DC641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Ultra-fast 144 Pin Stand-alone Universal Programmer</a:t>
            </a:r>
          </a:p>
          <a:p>
            <a:endParaRPr lang="en-US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00826" y="5500702"/>
            <a:ext cx="2363603" cy="883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 descr="E:\freelancing\xeltek\website_redesign\banners\standalone_transp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15338" y="4429132"/>
            <a:ext cx="666750" cy="78105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SuperPro® 5000E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00240"/>
            <a:ext cx="4972056" cy="221457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400" dirty="0" smtClean="0"/>
              <a:t>Over </a:t>
            </a:r>
            <a:r>
              <a:rPr lang="en-US" sz="2400" b="1" dirty="0" smtClean="0"/>
              <a:t>69,300</a:t>
            </a:r>
            <a:r>
              <a:rPr lang="en-US" sz="2400" dirty="0" smtClean="0"/>
              <a:t> </a:t>
            </a:r>
            <a:r>
              <a:rPr lang="en-US" sz="2400" dirty="0" smtClean="0"/>
              <a:t>devices supported</a:t>
            </a:r>
          </a:p>
          <a:p>
            <a:r>
              <a:rPr lang="en-US" sz="2400" dirty="0" smtClean="0"/>
              <a:t>Other characteristics same as SuperPro 5000</a:t>
            </a:r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A7818-3F15-4BA2-93F0-06A069E10B64}" type="datetime1">
              <a:rPr lang="en-US" smtClean="0"/>
              <a:pPr/>
              <a:t>5/18/2012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dirty="0" smtClean="0"/>
              <a:t>Xeltek - General Presentation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48C6BF8-3AAA-45E4-8F73-F042B62DC641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428597" y="1038208"/>
            <a:ext cx="8286808" cy="500066"/>
          </a:xfrm>
        </p:spPr>
        <p:txBody>
          <a:bodyPr>
            <a:noAutofit/>
          </a:bodyPr>
          <a:lstStyle/>
          <a:p>
            <a:r>
              <a:rPr lang="en-US" sz="2000" dirty="0" smtClean="0"/>
              <a:t>Ultra-fast 144 Pin Stand-alone Universal Programmer (Economy Version)</a:t>
            </a: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00826" y="5500702"/>
            <a:ext cx="2363603" cy="883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2" name="Picture 2" descr="E:\freelancing\xeltek\website_redesign\banners\sp_5000e_transp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4876" y="2143116"/>
            <a:ext cx="4353044" cy="3433768"/>
          </a:xfrm>
          <a:prstGeom prst="rect">
            <a:avLst/>
          </a:prstGeom>
          <a:noFill/>
        </p:spPr>
      </p:pic>
      <p:pic>
        <p:nvPicPr>
          <p:cNvPr id="14" name="Picture 4" descr="E:\freelancing\xeltek\website_redesign\banners\standalone_transp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15338" y="1719256"/>
            <a:ext cx="666750" cy="78105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1521</TotalTime>
  <Words>1224</Words>
  <Application>Microsoft Office PowerPoint</Application>
  <PresentationFormat>On-screen Show (4:3)</PresentationFormat>
  <Paragraphs>269</Paragraphs>
  <Slides>21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Slide 1</vt:lpstr>
      <vt:lpstr>Xeltek Overview</vt:lpstr>
      <vt:lpstr>Xeltek Customers</vt:lpstr>
      <vt:lpstr>Industry Leader</vt:lpstr>
      <vt:lpstr>Technology Highlights</vt:lpstr>
      <vt:lpstr>Cluster Programming</vt:lpstr>
      <vt:lpstr>Programming Solution for Every Budget</vt:lpstr>
      <vt:lpstr>SuperPro® 5000</vt:lpstr>
      <vt:lpstr>SuperPro® 5000E</vt:lpstr>
      <vt:lpstr>SuperPro® 501S</vt:lpstr>
      <vt:lpstr>SuperPro® 500P</vt:lpstr>
      <vt:lpstr>SuperPro® M</vt:lpstr>
      <vt:lpstr>SuperPro® 5004GP</vt:lpstr>
      <vt:lpstr>SuperPro® 5004EGP</vt:lpstr>
      <vt:lpstr>SuperPro® ISO1</vt:lpstr>
      <vt:lpstr>SuperPro® ISO2</vt:lpstr>
      <vt:lpstr>SuperBOT1® </vt:lpstr>
      <vt:lpstr>Socket Adapters</vt:lpstr>
      <vt:lpstr>Unbeatable Support</vt:lpstr>
      <vt:lpstr>Get in touch with us</vt:lpstr>
      <vt:lpstr>Slide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bil</dc:creator>
  <cp:lastModifiedBy>Xeltek</cp:lastModifiedBy>
  <cp:revision>182</cp:revision>
  <dcterms:created xsi:type="dcterms:W3CDTF">2012-01-27T15:12:07Z</dcterms:created>
  <dcterms:modified xsi:type="dcterms:W3CDTF">2012-05-18T22:15:36Z</dcterms:modified>
</cp:coreProperties>
</file>